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  <p:sldMasterId id="2147483733" r:id="rId2"/>
  </p:sldMasterIdLst>
  <p:notesMasterIdLst>
    <p:notesMasterId r:id="rId42"/>
  </p:notesMasterIdLst>
  <p:sldIdLst>
    <p:sldId id="256" r:id="rId3"/>
    <p:sldId id="1056" r:id="rId4"/>
    <p:sldId id="257" r:id="rId5"/>
    <p:sldId id="871" r:id="rId6"/>
    <p:sldId id="258" r:id="rId7"/>
    <p:sldId id="872" r:id="rId8"/>
    <p:sldId id="1046" r:id="rId9"/>
    <p:sldId id="283" r:id="rId10"/>
    <p:sldId id="1049" r:id="rId11"/>
    <p:sldId id="1059" r:id="rId12"/>
    <p:sldId id="1011" r:id="rId13"/>
    <p:sldId id="1001" r:id="rId14"/>
    <p:sldId id="1002" r:id="rId15"/>
    <p:sldId id="1032" r:id="rId16"/>
    <p:sldId id="1033" r:id="rId17"/>
    <p:sldId id="1003" r:id="rId18"/>
    <p:sldId id="1034" r:id="rId19"/>
    <p:sldId id="1027" r:id="rId20"/>
    <p:sldId id="1045" r:id="rId21"/>
    <p:sldId id="874" r:id="rId22"/>
    <p:sldId id="873" r:id="rId23"/>
    <p:sldId id="1036" r:id="rId24"/>
    <p:sldId id="1057" r:id="rId25"/>
    <p:sldId id="1058" r:id="rId26"/>
    <p:sldId id="1041" r:id="rId27"/>
    <p:sldId id="1038" r:id="rId28"/>
    <p:sldId id="1039" r:id="rId29"/>
    <p:sldId id="1043" r:id="rId30"/>
    <p:sldId id="1044" r:id="rId31"/>
    <p:sldId id="1047" r:id="rId32"/>
    <p:sldId id="1012" r:id="rId33"/>
    <p:sldId id="1052" r:id="rId34"/>
    <p:sldId id="1051" r:id="rId35"/>
    <p:sldId id="1050" r:id="rId36"/>
    <p:sldId id="1053" r:id="rId37"/>
    <p:sldId id="1054" r:id="rId38"/>
    <p:sldId id="261" r:id="rId39"/>
    <p:sldId id="1035" r:id="rId40"/>
    <p:sldId id="105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1B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BA90E-9754-2B42-B193-99768E002971}" v="642" dt="2020-04-26T19:02:18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14"/>
    <p:restoredTop sz="96327"/>
  </p:normalViewPr>
  <p:slideViewPr>
    <p:cSldViewPr snapToGrid="0" snapToObjects="1">
      <p:cViewPr varScale="1">
        <p:scale>
          <a:sx n="81" d="100"/>
          <a:sy n="81" d="100"/>
        </p:scale>
        <p:origin x="19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07E80-8119-B642-9020-5B9E66ADFD25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D98E1-6E03-7D4B-BC0B-471AFB229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22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D98E1-6E03-7D4B-BC0B-471AFB229E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55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722F-D78B-DA43-BD13-7A95AD8821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48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just for manuscripts though…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722F-D78B-DA43-BD13-7A95AD8821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94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 more effortful usually here means it involves multiple people being on the same page… or just more complicated systems to learn</a:t>
            </a:r>
          </a:p>
          <a:p>
            <a:r>
              <a:rPr lang="en-US" dirty="0"/>
              <a:t>** less effortful means quicker, easier, or fewer barriers to doing it by yourself</a:t>
            </a:r>
          </a:p>
          <a:p>
            <a:endParaRPr lang="en-US" dirty="0"/>
          </a:p>
          <a:p>
            <a:r>
              <a:rPr lang="en-US" dirty="0"/>
              <a:t>*****ORCID</a:t>
            </a:r>
          </a:p>
          <a:p>
            <a:r>
              <a:rPr lang="en-US" dirty="0"/>
              <a:t>***** Or even as simple as </a:t>
            </a:r>
            <a:r>
              <a:rPr lang="en-US" dirty="0" err="1"/>
              <a:t>pacman</a:t>
            </a:r>
            <a:r>
              <a:rPr lang="en-US" dirty="0"/>
              <a:t> load in R – little baby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722F-D78B-DA43-BD13-7A95AD8821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910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85DE31-C990-EA47-B42D-4171AB72F3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69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(NTF): pause to show example pre-registration here.  I have one to show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722F-D78B-DA43-BD13-7A95AD8821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6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722F-D78B-DA43-BD13-7A95AD8821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20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include any pilot data you have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722F-D78B-DA43-BD13-7A95AD8821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72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In-principle acceptance based on: importance of research question and rigor of methods</a:t>
            </a:r>
          </a:p>
          <a:p>
            <a:r>
              <a:rPr lang="en-US" dirty="0"/>
              <a:t>Stage 2 peer review: reviewers assess</a:t>
            </a:r>
          </a:p>
          <a:p>
            <a:r>
              <a:rPr lang="en-US" dirty="0"/>
              <a:t>Can withdraw your manuscript, don’t HAVE to publish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722F-D78B-DA43-BD13-7A95AD8821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75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In-principle acceptance based on: importance of research question and rigor of methods</a:t>
            </a:r>
          </a:p>
          <a:p>
            <a:r>
              <a:rPr lang="en-US" dirty="0"/>
              <a:t>Stage 2 peer review: reviewers assess</a:t>
            </a:r>
          </a:p>
          <a:p>
            <a:r>
              <a:rPr lang="en-US" dirty="0"/>
              <a:t>Can withdraw your manuscript, don’t HAVE to publish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722F-D78B-DA43-BD13-7A95AD8821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72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withdraw your manuscript at any time, don’t HAVE to publish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722F-D78B-DA43-BD13-7A95AD8821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70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722F-D78B-DA43-BD13-7A95AD8821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2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1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6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646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03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99805-2972-8648-B150-1BADB8943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DCF285-3914-C94D-B18A-C78720EAC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A5FAA-6620-6749-945B-A391D8662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3843A-8AFC-2147-90A7-583B607B4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A9441-B28A-4741-BA44-61F41DCD2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32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D6A8-5FD0-9043-B8BA-D80AF8386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761AB-6B81-794C-9B11-4CEE66EB6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79D82-314B-3742-89BC-3822CB6D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2F9BA-B168-F14F-9FEA-E36742BBF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81528-8AA2-2C42-8724-713E0C7A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2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1ECA-23D8-0849-9912-5E5EA3417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99C10-5DBA-8E42-9920-2D8FE5A0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2A69F-722F-9C47-BAED-C23EA8DCE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3D341-4A55-BD40-8D32-F37B50497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5C786-1F65-9E4E-A7E2-BC3B41916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06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55210-42F4-6241-9CE8-FDA481C9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9A436-5C77-0F4C-8CD8-B96A362332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151B8-35C9-AF40-8871-ABCAAA9C5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9D4CC-CFA3-6E42-BBBB-1F3619714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60F59-8E99-4F44-8D52-738F63021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72C30-FFD1-174A-A3BB-AF44B08C9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38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08C5A-A80A-E841-9398-DEF197C7C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71958-81C3-7444-8646-8BA24238B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8AF433-26B2-B143-B8CA-5A1AD942C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D7026-1757-E041-9715-E0EB6B497A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479A0-D113-E444-BA3C-7784FE68D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F3D69C-6D77-AF49-9ECD-C5C89AB4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906C0-778F-2B42-9409-465D41B46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4EA4D4-CAAB-5047-A509-224A999B7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27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97C76-68C7-8647-861F-56FCFF74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296484-9D31-574E-80AD-FE3F93202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AB6A7-5BED-5D48-A362-83C489BAD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D3327-C9FD-684E-8F94-668990A6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004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45F507-7819-4C46-9AA4-2AE582F0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59663C-74A6-A648-9C88-39951879B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652BF-351D-E845-9C0C-782AD5101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4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75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7646-3FFF-4C4B-B975-64F06E97D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0C407-3E34-3C44-BF04-A2A36F62F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EA5F1-0D7E-0041-BC7C-912A9F104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8A98D-3DE7-5242-A609-A2FA5953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F3315-9759-504B-B7CF-42D23AB81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E1DD8-78A3-164E-B441-86378073B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186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589B3-B375-7448-925B-C484369DC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62895-23F3-CF46-B4E1-602DD2DA50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A3945-0D3B-8143-823A-BD495E932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0B140C-A1A4-C040-95AF-D9FD82AD3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5C7D2-76EB-DB44-9C3D-C020AC22A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D72A8-A18C-6540-8493-34A138C81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023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19FC5-9F6E-1043-BEF6-4CBFA3EF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55F84-3E0B-9E4A-A452-A2BA021A8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125BC-AC2C-104C-920F-11444017F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CAD1D-2B09-9F4D-852E-079D97C74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75514-FC95-B249-B6A4-210A8B973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022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5F5FAA-AF45-2D48-8A23-3EC9654DD0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84511-AFFA-F545-87B1-A67A0BF10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A263F-E8D9-B34C-9FDC-A81A05280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AA3D6-61B6-9145-83E1-7ECDCC978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94657-1DDF-9145-B087-1DD7FDA02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17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64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61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53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63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42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81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72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7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20" r:id="rId5"/>
    <p:sldLayoutId id="2147483721" r:id="rId6"/>
    <p:sldLayoutId id="2147483727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A18460-759F-2946-A5EA-CBF57A3B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7DC5-A65D-6B47-AD9A-594A4B57B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12E3F-283E-D94A-AD42-5D70487B7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6AA9F-45D2-9B43-A29C-6F402583F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B0DAF-F0ED-F84D-98A5-A12084BEB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0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YrBc_bFlnWJVSjLjqQ_rRKtRMh9TTLLUcYMCsORg7Y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osf.io/7xeq6" TargetMode="External"/><Relationship Id="rId4" Type="http://schemas.openxmlformats.org/officeDocument/2006/relationships/hyperlink" Target="https://osf.io/5mx3w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os.io/rr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os.io/rr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os.io/rr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tiff"/><Relationship Id="rId4" Type="http://schemas.openxmlformats.org/officeDocument/2006/relationships/hyperlink" Target="https://cos.io/rr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cktfranklin/OpenScienceWorkshop2019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://www.sherpa.ac.uk/romeo/index.php" TargetMode="Externa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4224/1.36589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6.tiff"/><Relationship Id="rId3" Type="http://schemas.openxmlformats.org/officeDocument/2006/relationships/image" Target="../media/image20.png"/><Relationship Id="rId7" Type="http://schemas.openxmlformats.org/officeDocument/2006/relationships/image" Target="../media/image23.tiff"/><Relationship Id="rId12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6.tif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tiff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25.png"/><Relationship Id="rId10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Relationship Id="rId14" Type="http://schemas.openxmlformats.org/officeDocument/2006/relationships/image" Target="../media/image1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cktfranklin/OpenScienceWorkshop2019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osf.io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05A656-57C7-4230-AFD2-902FE71E3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5" b="535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4678390" y="3089451"/>
                </a:moveTo>
                <a:cubicBezTo>
                  <a:pt x="4704756" y="3107456"/>
                  <a:pt x="4731118" y="3125461"/>
                  <a:pt x="4757484" y="3143466"/>
                </a:cubicBezTo>
                <a:cubicBezTo>
                  <a:pt x="4742694" y="3138965"/>
                  <a:pt x="4726618" y="3134464"/>
                  <a:pt x="4711185" y="3129962"/>
                </a:cubicBezTo>
                <a:cubicBezTo>
                  <a:pt x="4698324" y="3119029"/>
                  <a:pt x="4684820" y="3108743"/>
                  <a:pt x="4671960" y="3097166"/>
                </a:cubicBezTo>
                <a:cubicBezTo>
                  <a:pt x="4673888" y="3094594"/>
                  <a:pt x="4676460" y="3092024"/>
                  <a:pt x="4678390" y="3089451"/>
                </a:cubicBezTo>
                <a:close/>
                <a:moveTo>
                  <a:pt x="5151664" y="2187270"/>
                </a:moveTo>
                <a:cubicBezTo>
                  <a:pt x="5309852" y="2295300"/>
                  <a:pt x="5468039" y="2403973"/>
                  <a:pt x="5626226" y="2512004"/>
                </a:cubicBezTo>
                <a:cubicBezTo>
                  <a:pt x="5623653" y="2514576"/>
                  <a:pt x="5621725" y="2517148"/>
                  <a:pt x="5619152" y="2519721"/>
                </a:cubicBezTo>
                <a:cubicBezTo>
                  <a:pt x="5445533" y="2428409"/>
                  <a:pt x="5281559" y="2326810"/>
                  <a:pt x="5151664" y="218727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278570"/>
                </a:lnTo>
                <a:lnTo>
                  <a:pt x="12173904" y="2284270"/>
                </a:lnTo>
                <a:cubicBezTo>
                  <a:pt x="11598583" y="2457853"/>
                  <a:pt x="10504139" y="2701056"/>
                  <a:pt x="9151350" y="2602030"/>
                </a:cubicBezTo>
                <a:cubicBezTo>
                  <a:pt x="9081902" y="2596885"/>
                  <a:pt x="9016313" y="2593669"/>
                  <a:pt x="8949437" y="2591098"/>
                </a:cubicBezTo>
                <a:cubicBezTo>
                  <a:pt x="8357843" y="2564732"/>
                  <a:pt x="7777183" y="2551871"/>
                  <a:pt x="7532186" y="2520363"/>
                </a:cubicBezTo>
                <a:cubicBezTo>
                  <a:pt x="7340561" y="2495285"/>
                  <a:pt x="6360574" y="2283083"/>
                  <a:pt x="6073136" y="2103675"/>
                </a:cubicBezTo>
                <a:cubicBezTo>
                  <a:pt x="5779268" y="1919767"/>
                  <a:pt x="5502120" y="1716567"/>
                  <a:pt x="5226257" y="1512725"/>
                </a:cubicBezTo>
                <a:cubicBezTo>
                  <a:pt x="5106652" y="1424628"/>
                  <a:pt x="4979331" y="1344249"/>
                  <a:pt x="4871300" y="1243293"/>
                </a:cubicBezTo>
                <a:cubicBezTo>
                  <a:pt x="4763272" y="1141694"/>
                  <a:pt x="4660386" y="1036235"/>
                  <a:pt x="4543354" y="942352"/>
                </a:cubicBezTo>
                <a:cubicBezTo>
                  <a:pt x="4509915" y="915344"/>
                  <a:pt x="4476478" y="886408"/>
                  <a:pt x="4427606" y="881906"/>
                </a:cubicBezTo>
                <a:cubicBezTo>
                  <a:pt x="4416675" y="880620"/>
                  <a:pt x="4405100" y="881263"/>
                  <a:pt x="4394168" y="882548"/>
                </a:cubicBezTo>
                <a:cubicBezTo>
                  <a:pt x="4381951" y="883835"/>
                  <a:pt x="4372305" y="890265"/>
                  <a:pt x="4367803" y="901197"/>
                </a:cubicBezTo>
                <a:cubicBezTo>
                  <a:pt x="4363304" y="913416"/>
                  <a:pt x="4371019" y="920488"/>
                  <a:pt x="4380021" y="926918"/>
                </a:cubicBezTo>
                <a:cubicBezTo>
                  <a:pt x="4386451" y="931420"/>
                  <a:pt x="4392881" y="938494"/>
                  <a:pt x="4401241" y="939779"/>
                </a:cubicBezTo>
                <a:cubicBezTo>
                  <a:pt x="4454614" y="947496"/>
                  <a:pt x="4474548" y="986721"/>
                  <a:pt x="4499626" y="1021444"/>
                </a:cubicBezTo>
                <a:cubicBezTo>
                  <a:pt x="4510559" y="1036235"/>
                  <a:pt x="4522132" y="1047810"/>
                  <a:pt x="4502199" y="1069029"/>
                </a:cubicBezTo>
                <a:cubicBezTo>
                  <a:pt x="4484838" y="1087677"/>
                  <a:pt x="4502841" y="1097324"/>
                  <a:pt x="4520845" y="1102469"/>
                </a:cubicBezTo>
                <a:cubicBezTo>
                  <a:pt x="4545924" y="1109541"/>
                  <a:pt x="4575503" y="1108256"/>
                  <a:pt x="4603797" y="1131405"/>
                </a:cubicBezTo>
                <a:cubicBezTo>
                  <a:pt x="4497696" y="1133334"/>
                  <a:pt x="4452684" y="1072246"/>
                  <a:pt x="4404457" y="1015657"/>
                </a:cubicBezTo>
                <a:cubicBezTo>
                  <a:pt x="4386451" y="995081"/>
                  <a:pt x="4374235" y="970645"/>
                  <a:pt x="4358801" y="947496"/>
                </a:cubicBezTo>
                <a:cubicBezTo>
                  <a:pt x="4339510" y="919203"/>
                  <a:pt x="4317003" y="917916"/>
                  <a:pt x="4288710" y="942994"/>
                </a:cubicBezTo>
                <a:cubicBezTo>
                  <a:pt x="4263632" y="965500"/>
                  <a:pt x="4251415" y="963572"/>
                  <a:pt x="4243055" y="932705"/>
                </a:cubicBezTo>
                <a:cubicBezTo>
                  <a:pt x="4230194" y="884478"/>
                  <a:pt x="4200613" y="850398"/>
                  <a:pt x="4150456" y="833036"/>
                </a:cubicBezTo>
                <a:cubicBezTo>
                  <a:pt x="4144991" y="831106"/>
                  <a:pt x="4138882" y="828052"/>
                  <a:pt x="4132854" y="827007"/>
                </a:cubicBezTo>
                <a:cubicBezTo>
                  <a:pt x="4126826" y="825962"/>
                  <a:pt x="4120878" y="826927"/>
                  <a:pt x="4115733" y="833036"/>
                </a:cubicBezTo>
                <a:cubicBezTo>
                  <a:pt x="4106731" y="843323"/>
                  <a:pt x="4114446" y="855542"/>
                  <a:pt x="4120878" y="864544"/>
                </a:cubicBezTo>
                <a:cubicBezTo>
                  <a:pt x="4132452" y="880620"/>
                  <a:pt x="4142741" y="896052"/>
                  <a:pt x="4147242" y="915344"/>
                </a:cubicBezTo>
                <a:cubicBezTo>
                  <a:pt x="4150456" y="928205"/>
                  <a:pt x="4153673" y="942352"/>
                  <a:pt x="4144669" y="951996"/>
                </a:cubicBezTo>
                <a:cubicBezTo>
                  <a:pt x="4107374" y="993151"/>
                  <a:pt x="4134382" y="1012442"/>
                  <a:pt x="4166533" y="1034306"/>
                </a:cubicBezTo>
                <a:cubicBezTo>
                  <a:pt x="4210902" y="1063886"/>
                  <a:pt x="4228265" y="1107611"/>
                  <a:pt x="4217977" y="1159698"/>
                </a:cubicBezTo>
                <a:cubicBezTo>
                  <a:pt x="4214117" y="1180919"/>
                  <a:pt x="4216690" y="1193778"/>
                  <a:pt x="4243055" y="1193136"/>
                </a:cubicBezTo>
                <a:cubicBezTo>
                  <a:pt x="4253342" y="1193136"/>
                  <a:pt x="4255915" y="1200210"/>
                  <a:pt x="4259774" y="1207925"/>
                </a:cubicBezTo>
                <a:cubicBezTo>
                  <a:pt x="4342082" y="1389905"/>
                  <a:pt x="4461044" y="1549378"/>
                  <a:pt x="4600583" y="1695991"/>
                </a:cubicBezTo>
                <a:cubicBezTo>
                  <a:pt x="4713758" y="1814953"/>
                  <a:pt x="4838507" y="1922339"/>
                  <a:pt x="4967756" y="2026512"/>
                </a:cubicBezTo>
                <a:cubicBezTo>
                  <a:pt x="4971614" y="2029727"/>
                  <a:pt x="4975473" y="2033584"/>
                  <a:pt x="4977403" y="2040014"/>
                </a:cubicBezTo>
                <a:cubicBezTo>
                  <a:pt x="4916314" y="2027155"/>
                  <a:pt x="4863585" y="2000789"/>
                  <a:pt x="4812784" y="1971210"/>
                </a:cubicBezTo>
                <a:cubicBezTo>
                  <a:pt x="4677747" y="1892760"/>
                  <a:pt x="4563930" y="1791160"/>
                  <a:pt x="4448827" y="1691489"/>
                </a:cubicBezTo>
                <a:cubicBezTo>
                  <a:pt x="4378736" y="1630400"/>
                  <a:pt x="4306715" y="1571241"/>
                  <a:pt x="4229551" y="1517227"/>
                </a:cubicBezTo>
                <a:cubicBezTo>
                  <a:pt x="4216690" y="1508223"/>
                  <a:pt x="4207687" y="1496649"/>
                  <a:pt x="4198685" y="1485074"/>
                </a:cubicBezTo>
                <a:cubicBezTo>
                  <a:pt x="4193541" y="1478645"/>
                  <a:pt x="4187111" y="1472857"/>
                  <a:pt x="4176822" y="1475430"/>
                </a:cubicBezTo>
                <a:cubicBezTo>
                  <a:pt x="4163961" y="1478645"/>
                  <a:pt x="4162675" y="1488289"/>
                  <a:pt x="4161388" y="1497936"/>
                </a:cubicBezTo>
                <a:cubicBezTo>
                  <a:pt x="4157531" y="1528801"/>
                  <a:pt x="4165890" y="1556452"/>
                  <a:pt x="4181966" y="1582816"/>
                </a:cubicBezTo>
                <a:cubicBezTo>
                  <a:pt x="4223764" y="1650334"/>
                  <a:pt x="4285495" y="1702421"/>
                  <a:pt x="4349155" y="1751935"/>
                </a:cubicBezTo>
                <a:cubicBezTo>
                  <a:pt x="4431464" y="1815596"/>
                  <a:pt x="4511200" y="1881828"/>
                  <a:pt x="4583864" y="1954492"/>
                </a:cubicBezTo>
                <a:cubicBezTo>
                  <a:pt x="4589008" y="1959636"/>
                  <a:pt x="4598653" y="1962851"/>
                  <a:pt x="4595438" y="1977640"/>
                </a:cubicBezTo>
                <a:cubicBezTo>
                  <a:pt x="4549783" y="1943560"/>
                  <a:pt x="4506699" y="1910122"/>
                  <a:pt x="4462973" y="1877969"/>
                </a:cubicBezTo>
                <a:cubicBezTo>
                  <a:pt x="4419889" y="1845818"/>
                  <a:pt x="4376162" y="1813666"/>
                  <a:pt x="4333080" y="1782158"/>
                </a:cubicBezTo>
                <a:cubicBezTo>
                  <a:pt x="4322790" y="1774441"/>
                  <a:pt x="4311858" y="1763509"/>
                  <a:pt x="4297070" y="1773155"/>
                </a:cubicBezTo>
                <a:cubicBezTo>
                  <a:pt x="4281638" y="1782800"/>
                  <a:pt x="4283566" y="1798877"/>
                  <a:pt x="4287426" y="1811736"/>
                </a:cubicBezTo>
                <a:cubicBezTo>
                  <a:pt x="4299642" y="1849676"/>
                  <a:pt x="4320864" y="1883114"/>
                  <a:pt x="4349155" y="1912694"/>
                </a:cubicBezTo>
                <a:cubicBezTo>
                  <a:pt x="4445611" y="2010436"/>
                  <a:pt x="4556855" y="2094673"/>
                  <a:pt x="4660386" y="2185984"/>
                </a:cubicBezTo>
                <a:cubicBezTo>
                  <a:pt x="4716330" y="2235499"/>
                  <a:pt x="4767772" y="2288228"/>
                  <a:pt x="4816643" y="2342884"/>
                </a:cubicBezTo>
                <a:cubicBezTo>
                  <a:pt x="4827575" y="2355104"/>
                  <a:pt x="4826931" y="2366678"/>
                  <a:pt x="4823716" y="2380824"/>
                </a:cubicBezTo>
                <a:cubicBezTo>
                  <a:pt x="4810857" y="2438056"/>
                  <a:pt x="4830790" y="2457346"/>
                  <a:pt x="4895093" y="2446415"/>
                </a:cubicBezTo>
                <a:cubicBezTo>
                  <a:pt x="4915027" y="2443198"/>
                  <a:pt x="4928532" y="2446415"/>
                  <a:pt x="4940748" y="2459917"/>
                </a:cubicBezTo>
                <a:cubicBezTo>
                  <a:pt x="5088648" y="2627107"/>
                  <a:pt x="5263553" y="2767932"/>
                  <a:pt x="5454535" y="2893324"/>
                </a:cubicBezTo>
                <a:cubicBezTo>
                  <a:pt x="5532342" y="2944123"/>
                  <a:pt x="5612723" y="2992353"/>
                  <a:pt x="5694387" y="3037365"/>
                </a:cubicBezTo>
                <a:cubicBezTo>
                  <a:pt x="5694387" y="3040580"/>
                  <a:pt x="5694387" y="3044439"/>
                  <a:pt x="5694387" y="3047654"/>
                </a:cubicBezTo>
                <a:cubicBezTo>
                  <a:pt x="5693744" y="3052154"/>
                  <a:pt x="5693102" y="3054726"/>
                  <a:pt x="5692459" y="3058585"/>
                </a:cubicBezTo>
                <a:cubicBezTo>
                  <a:pt x="5577355" y="2989137"/>
                  <a:pt x="5463536" y="2917760"/>
                  <a:pt x="5352292" y="2842525"/>
                </a:cubicBezTo>
                <a:cubicBezTo>
                  <a:pt x="5050709" y="2638683"/>
                  <a:pt x="4762627" y="2420050"/>
                  <a:pt x="4470046" y="2206561"/>
                </a:cubicBezTo>
                <a:cubicBezTo>
                  <a:pt x="4371661" y="2134541"/>
                  <a:pt x="4293855" y="2042587"/>
                  <a:pt x="4205115" y="1961564"/>
                </a:cubicBezTo>
                <a:cubicBezTo>
                  <a:pt x="4145956" y="1907550"/>
                  <a:pt x="4089368" y="1850963"/>
                  <a:pt x="4020564" y="1806593"/>
                </a:cubicBezTo>
                <a:cubicBezTo>
                  <a:pt x="3992271" y="1788587"/>
                  <a:pt x="3962691" y="1772511"/>
                  <a:pt x="3924751" y="1777013"/>
                </a:cubicBezTo>
                <a:cubicBezTo>
                  <a:pt x="3909962" y="1778943"/>
                  <a:pt x="3893242" y="1782800"/>
                  <a:pt x="3888098" y="1799519"/>
                </a:cubicBezTo>
                <a:cubicBezTo>
                  <a:pt x="3883596" y="1816238"/>
                  <a:pt x="3897100" y="1823955"/>
                  <a:pt x="3909319" y="1831028"/>
                </a:cubicBezTo>
                <a:cubicBezTo>
                  <a:pt x="3912534" y="1832957"/>
                  <a:pt x="3915749" y="1835530"/>
                  <a:pt x="3918964" y="1835530"/>
                </a:cubicBezTo>
                <a:cubicBezTo>
                  <a:pt x="3980052" y="1839387"/>
                  <a:pt x="3994199" y="1888258"/>
                  <a:pt x="4023137" y="1923626"/>
                </a:cubicBezTo>
                <a:cubicBezTo>
                  <a:pt x="4032139" y="1934558"/>
                  <a:pt x="4032781" y="1945489"/>
                  <a:pt x="4023137" y="1958349"/>
                </a:cubicBezTo>
                <a:cubicBezTo>
                  <a:pt x="4005773" y="1981498"/>
                  <a:pt x="4017992" y="1991787"/>
                  <a:pt x="4041141" y="1998217"/>
                </a:cubicBezTo>
                <a:cubicBezTo>
                  <a:pt x="4064289" y="2004648"/>
                  <a:pt x="4089368" y="2006576"/>
                  <a:pt x="4114446" y="2021367"/>
                </a:cubicBezTo>
                <a:cubicBezTo>
                  <a:pt x="4074579" y="2033584"/>
                  <a:pt x="4046928" y="2020725"/>
                  <a:pt x="4021207" y="2004648"/>
                </a:cubicBezTo>
                <a:cubicBezTo>
                  <a:pt x="3963333" y="1969281"/>
                  <a:pt x="3926038" y="1917194"/>
                  <a:pt x="3890670" y="1863823"/>
                </a:cubicBezTo>
                <a:cubicBezTo>
                  <a:pt x="3883596" y="1853534"/>
                  <a:pt x="3877809" y="1841959"/>
                  <a:pt x="3868164" y="1833600"/>
                </a:cubicBezTo>
                <a:cubicBezTo>
                  <a:pt x="3850158" y="1816881"/>
                  <a:pt x="3830867" y="1814953"/>
                  <a:pt x="3809005" y="1835530"/>
                </a:cubicBezTo>
                <a:cubicBezTo>
                  <a:pt x="3780067" y="1862537"/>
                  <a:pt x="3769780" y="1860608"/>
                  <a:pt x="3760134" y="1825885"/>
                </a:cubicBezTo>
                <a:cubicBezTo>
                  <a:pt x="3747272" y="1778943"/>
                  <a:pt x="3718336" y="1746147"/>
                  <a:pt x="3668822" y="1728786"/>
                </a:cubicBezTo>
                <a:cubicBezTo>
                  <a:pt x="3658535" y="1724927"/>
                  <a:pt x="3647603" y="1719782"/>
                  <a:pt x="3636671" y="1728142"/>
                </a:cubicBezTo>
                <a:cubicBezTo>
                  <a:pt x="3625097" y="1737788"/>
                  <a:pt x="3632812" y="1747433"/>
                  <a:pt x="3637314" y="1756437"/>
                </a:cubicBezTo>
                <a:cubicBezTo>
                  <a:pt x="3643744" y="1770583"/>
                  <a:pt x="3651461" y="1784730"/>
                  <a:pt x="3657248" y="1799519"/>
                </a:cubicBezTo>
                <a:cubicBezTo>
                  <a:pt x="3667537" y="1823312"/>
                  <a:pt x="3669467" y="1848391"/>
                  <a:pt x="3650175" y="1871539"/>
                </a:cubicBezTo>
                <a:cubicBezTo>
                  <a:pt x="3636027" y="1888258"/>
                  <a:pt x="3637314" y="1899190"/>
                  <a:pt x="3655963" y="1910765"/>
                </a:cubicBezTo>
                <a:cubicBezTo>
                  <a:pt x="3715764" y="1946775"/>
                  <a:pt x="3753704" y="1993716"/>
                  <a:pt x="3733126" y="2067022"/>
                </a:cubicBezTo>
                <a:cubicBezTo>
                  <a:pt x="3729911" y="2077311"/>
                  <a:pt x="3733770" y="2087600"/>
                  <a:pt x="3745987" y="2086956"/>
                </a:cubicBezTo>
                <a:cubicBezTo>
                  <a:pt x="3772995" y="2085028"/>
                  <a:pt x="3777495" y="2101747"/>
                  <a:pt x="3785212" y="2119109"/>
                </a:cubicBezTo>
                <a:cubicBezTo>
                  <a:pt x="3860447" y="2285655"/>
                  <a:pt x="3969120" y="2430981"/>
                  <a:pt x="4094512" y="2567305"/>
                </a:cubicBezTo>
                <a:cubicBezTo>
                  <a:pt x="4218619" y="2702344"/>
                  <a:pt x="4358158" y="2823234"/>
                  <a:pt x="4506699" y="2938980"/>
                </a:cubicBezTo>
                <a:cubicBezTo>
                  <a:pt x="4464901" y="2935122"/>
                  <a:pt x="4410886" y="2911330"/>
                  <a:pt x="4358801" y="2883679"/>
                </a:cubicBezTo>
                <a:cubicBezTo>
                  <a:pt x="4221192" y="2809730"/>
                  <a:pt x="4108016" y="2709416"/>
                  <a:pt x="3992913" y="2611032"/>
                </a:cubicBezTo>
                <a:cubicBezTo>
                  <a:pt x="3912534" y="2542227"/>
                  <a:pt x="3834084" y="2471493"/>
                  <a:pt x="3744057" y="2412332"/>
                </a:cubicBezTo>
                <a:cubicBezTo>
                  <a:pt x="3733770" y="2405903"/>
                  <a:pt x="3726696" y="2397543"/>
                  <a:pt x="3720909" y="2387254"/>
                </a:cubicBezTo>
                <a:cubicBezTo>
                  <a:pt x="3715764" y="2378252"/>
                  <a:pt x="3708047" y="2369893"/>
                  <a:pt x="3694545" y="2373750"/>
                </a:cubicBezTo>
                <a:cubicBezTo>
                  <a:pt x="3681041" y="2378252"/>
                  <a:pt x="3679754" y="2389827"/>
                  <a:pt x="3679754" y="2400116"/>
                </a:cubicBezTo>
                <a:cubicBezTo>
                  <a:pt x="3681684" y="2438698"/>
                  <a:pt x="3692615" y="2473421"/>
                  <a:pt x="3716407" y="2504287"/>
                </a:cubicBezTo>
                <a:cubicBezTo>
                  <a:pt x="3762706" y="2566020"/>
                  <a:pt x="3824437" y="2614247"/>
                  <a:pt x="3886168" y="2662474"/>
                </a:cubicBezTo>
                <a:cubicBezTo>
                  <a:pt x="3971693" y="2728707"/>
                  <a:pt x="4050787" y="2800727"/>
                  <a:pt x="4122163" y="2881107"/>
                </a:cubicBezTo>
                <a:cubicBezTo>
                  <a:pt x="4070721" y="2841882"/>
                  <a:pt x="4019277" y="2802013"/>
                  <a:pt x="3967191" y="2762788"/>
                </a:cubicBezTo>
                <a:cubicBezTo>
                  <a:pt x="3927966" y="2733209"/>
                  <a:pt x="3887455" y="2704914"/>
                  <a:pt x="3847588" y="2675978"/>
                </a:cubicBezTo>
                <a:cubicBezTo>
                  <a:pt x="3837941" y="2668905"/>
                  <a:pt x="3827652" y="2661189"/>
                  <a:pt x="3814150" y="2670833"/>
                </a:cubicBezTo>
                <a:cubicBezTo>
                  <a:pt x="3801931" y="2679193"/>
                  <a:pt x="3803861" y="2691412"/>
                  <a:pt x="3806433" y="2702986"/>
                </a:cubicBezTo>
                <a:cubicBezTo>
                  <a:pt x="3816078" y="2748641"/>
                  <a:pt x="3843086" y="2785294"/>
                  <a:pt x="3876524" y="2818089"/>
                </a:cubicBezTo>
                <a:cubicBezTo>
                  <a:pt x="3917034" y="2857314"/>
                  <a:pt x="3959476" y="2894611"/>
                  <a:pt x="4003201" y="2931907"/>
                </a:cubicBezTo>
                <a:cubicBezTo>
                  <a:pt x="3956261" y="2921618"/>
                  <a:pt x="3909319" y="2911330"/>
                  <a:pt x="3862377" y="2902971"/>
                </a:cubicBezTo>
                <a:cubicBezTo>
                  <a:pt x="3883596" y="2977562"/>
                  <a:pt x="3933110" y="2992353"/>
                  <a:pt x="3977480" y="3003927"/>
                </a:cubicBezTo>
                <a:cubicBezTo>
                  <a:pt x="4037283" y="3018716"/>
                  <a:pt x="4094512" y="3037365"/>
                  <a:pt x="4151101" y="3058585"/>
                </a:cubicBezTo>
                <a:cubicBezTo>
                  <a:pt x="4174892" y="3079805"/>
                  <a:pt x="4198685" y="3100383"/>
                  <a:pt x="4221834" y="3122245"/>
                </a:cubicBezTo>
                <a:cubicBezTo>
                  <a:pt x="4245627" y="3144753"/>
                  <a:pt x="4268133" y="3167259"/>
                  <a:pt x="4290640" y="3191050"/>
                </a:cubicBezTo>
                <a:cubicBezTo>
                  <a:pt x="4306715" y="3208411"/>
                  <a:pt x="4326006" y="3223203"/>
                  <a:pt x="4307359" y="3252781"/>
                </a:cubicBezTo>
                <a:cubicBezTo>
                  <a:pt x="4298999" y="3266285"/>
                  <a:pt x="4353655" y="3339593"/>
                  <a:pt x="4371019" y="3344093"/>
                </a:cubicBezTo>
                <a:cubicBezTo>
                  <a:pt x="4373591" y="3344735"/>
                  <a:pt x="4376162" y="3345380"/>
                  <a:pt x="4378091" y="3345380"/>
                </a:cubicBezTo>
                <a:cubicBezTo>
                  <a:pt x="4415389" y="3342808"/>
                  <a:pt x="4423749" y="3364671"/>
                  <a:pt x="4424390" y="3392322"/>
                </a:cubicBezTo>
                <a:cubicBezTo>
                  <a:pt x="4425034" y="3419328"/>
                  <a:pt x="4418604" y="3452766"/>
                  <a:pt x="4469403" y="3439262"/>
                </a:cubicBezTo>
                <a:cubicBezTo>
                  <a:pt x="4475190" y="3437977"/>
                  <a:pt x="4476478" y="3441834"/>
                  <a:pt x="4479048" y="3446336"/>
                </a:cubicBezTo>
                <a:cubicBezTo>
                  <a:pt x="4534350" y="3561439"/>
                  <a:pt x="4627590" y="3650178"/>
                  <a:pt x="4719544" y="3738917"/>
                </a:cubicBezTo>
                <a:cubicBezTo>
                  <a:pt x="4724690" y="3743419"/>
                  <a:pt x="4729833" y="3747920"/>
                  <a:pt x="4734977" y="3752421"/>
                </a:cubicBezTo>
                <a:cubicBezTo>
                  <a:pt x="4638523" y="3729915"/>
                  <a:pt x="4320218" y="3700977"/>
                  <a:pt x="4226978" y="3710624"/>
                </a:cubicBezTo>
                <a:cubicBezTo>
                  <a:pt x="4144027" y="3718984"/>
                  <a:pt x="3675254" y="3578802"/>
                  <a:pt x="3578155" y="3495850"/>
                </a:cubicBezTo>
                <a:cubicBezTo>
                  <a:pt x="3564651" y="3560796"/>
                  <a:pt x="3593587" y="3586517"/>
                  <a:pt x="3616738" y="3616098"/>
                </a:cubicBezTo>
                <a:cubicBezTo>
                  <a:pt x="3649531" y="3657895"/>
                  <a:pt x="3654676" y="3687475"/>
                  <a:pt x="3592944" y="3720913"/>
                </a:cubicBezTo>
                <a:cubicBezTo>
                  <a:pt x="3416109" y="3816082"/>
                  <a:pt x="3418038" y="3819297"/>
                  <a:pt x="3583942" y="3948546"/>
                </a:cubicBezTo>
                <a:cubicBezTo>
                  <a:pt x="3591659" y="3954335"/>
                  <a:pt x="3587800" y="3972982"/>
                  <a:pt x="3589730" y="3985844"/>
                </a:cubicBezTo>
                <a:cubicBezTo>
                  <a:pt x="3546645" y="4005135"/>
                  <a:pt x="3495846" y="3954978"/>
                  <a:pt x="3444404" y="4008992"/>
                </a:cubicBezTo>
                <a:cubicBezTo>
                  <a:pt x="3666250" y="4246272"/>
                  <a:pt x="4003845" y="4471979"/>
                  <a:pt x="4309931" y="4650101"/>
                </a:cubicBezTo>
                <a:cubicBezTo>
                  <a:pt x="4062362" y="4708617"/>
                  <a:pt x="3913819" y="4502845"/>
                  <a:pt x="3731840" y="4529209"/>
                </a:cubicBezTo>
                <a:cubicBezTo>
                  <a:pt x="3641172" y="4593512"/>
                  <a:pt x="3911247" y="4697685"/>
                  <a:pt x="3653390" y="4727908"/>
                </a:cubicBezTo>
                <a:cubicBezTo>
                  <a:pt x="3765278" y="4784495"/>
                  <a:pt x="3848230" y="4839796"/>
                  <a:pt x="3925393" y="4904742"/>
                </a:cubicBezTo>
                <a:cubicBezTo>
                  <a:pt x="4062362" y="5021132"/>
                  <a:pt x="4089368" y="5098297"/>
                  <a:pt x="4026352" y="5254555"/>
                </a:cubicBezTo>
                <a:cubicBezTo>
                  <a:pt x="3984554" y="5357440"/>
                  <a:pt x="3924108" y="5451967"/>
                  <a:pt x="3977480" y="5574787"/>
                </a:cubicBezTo>
                <a:cubicBezTo>
                  <a:pt x="4014133" y="5659024"/>
                  <a:pt x="3999986" y="5714325"/>
                  <a:pt x="3861090" y="5676385"/>
                </a:cubicBezTo>
                <a:cubicBezTo>
                  <a:pt x="3711264" y="5635875"/>
                  <a:pt x="3654676" y="5711753"/>
                  <a:pt x="3692615" y="5859008"/>
                </a:cubicBezTo>
                <a:cubicBezTo>
                  <a:pt x="3717051" y="5953535"/>
                  <a:pt x="3691328" y="5983115"/>
                  <a:pt x="3588443" y="5972183"/>
                </a:cubicBezTo>
                <a:cubicBezTo>
                  <a:pt x="3474625" y="5959965"/>
                  <a:pt x="3366596" y="5898233"/>
                  <a:pt x="3225771" y="5927814"/>
                </a:cubicBezTo>
                <a:cubicBezTo>
                  <a:pt x="3338301" y="6100148"/>
                  <a:pt x="3578798" y="6051276"/>
                  <a:pt x="3709977" y="6215251"/>
                </a:cubicBezTo>
                <a:cubicBezTo>
                  <a:pt x="3553719" y="6215893"/>
                  <a:pt x="3434115" y="6215251"/>
                  <a:pt x="3318367" y="6179240"/>
                </a:cubicBezTo>
                <a:cubicBezTo>
                  <a:pt x="3270140" y="6164451"/>
                  <a:pt x="3217411" y="6149662"/>
                  <a:pt x="3190403" y="6199174"/>
                </a:cubicBezTo>
                <a:cubicBezTo>
                  <a:pt x="3158252" y="6258978"/>
                  <a:pt x="3223841" y="6281484"/>
                  <a:pt x="3263066" y="6292415"/>
                </a:cubicBezTo>
                <a:cubicBezTo>
                  <a:pt x="3373669" y="6322638"/>
                  <a:pt x="3458550" y="6394014"/>
                  <a:pt x="3550504" y="6449958"/>
                </a:cubicBezTo>
                <a:cubicBezTo>
                  <a:pt x="3726616" y="6557427"/>
                  <a:pt x="3917990" y="6649139"/>
                  <a:pt x="4077239" y="6805655"/>
                </a:cubicBezTo>
                <a:lnTo>
                  <a:pt x="4125813" y="6858000"/>
                </a:lnTo>
                <a:lnTo>
                  <a:pt x="4084568" y="6858000"/>
                </a:lnTo>
                <a:lnTo>
                  <a:pt x="3991456" y="6828025"/>
                </a:lnTo>
                <a:cubicBezTo>
                  <a:pt x="3846743" y="6771357"/>
                  <a:pt x="3719301" y="6699136"/>
                  <a:pt x="3569795" y="6680810"/>
                </a:cubicBezTo>
                <a:cubicBezTo>
                  <a:pt x="3613040" y="6726948"/>
                  <a:pt x="3659338" y="6769067"/>
                  <a:pt x="3707747" y="6808392"/>
                </a:cubicBezTo>
                <a:lnTo>
                  <a:pt x="37751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0EBB36-0DE3-BB4E-A882-C3DA6F7C10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4838" y="2878371"/>
            <a:ext cx="5938962" cy="14631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What is open science?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34880C-7AE0-1D45-A606-6218BCE03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4837" y="4502384"/>
            <a:ext cx="5938962" cy="163602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Nicholas Franklin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Harvard University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“Becoming a good scientist”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April 27, 2020</a:t>
            </a:r>
          </a:p>
        </p:txBody>
      </p:sp>
    </p:spTree>
    <p:extLst>
      <p:ext uri="{BB962C8B-B14F-4D97-AF65-F5344CB8AC3E}">
        <p14:creationId xmlns:p14="http://schemas.microsoft.com/office/powerpoint/2010/main" val="67276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6E7D14-0BAE-8847-8689-7E4388ABE4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189" y="302955"/>
            <a:ext cx="9427622" cy="6252089"/>
          </a:xfrm>
        </p:spPr>
      </p:pic>
    </p:spTree>
    <p:extLst>
      <p:ext uri="{BB962C8B-B14F-4D97-AF65-F5344CB8AC3E}">
        <p14:creationId xmlns:p14="http://schemas.microsoft.com/office/powerpoint/2010/main" val="2815271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A71E3-4418-C84F-B721-E8CB56E3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7370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0432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Crowd-sourced preregistration resources</a:t>
            </a:r>
          </a:p>
          <a:p>
            <a:pPr marL="0" indent="0" algn="ctr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432FF"/>
              </a:solidFill>
            </a:endParaRPr>
          </a:p>
          <a:p>
            <a:pPr marL="0" indent="0" algn="ctr">
              <a:buNone/>
            </a:pPr>
            <a:r>
              <a:rPr lang="en-US" u="sng" dirty="0">
                <a:solidFill>
                  <a:srgbClr val="0432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 </a:t>
            </a:r>
            <a:r>
              <a:rPr lang="en-US" u="sng" dirty="0">
                <a:solidFill>
                  <a:srgbClr val="0432FF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u="sng" dirty="0">
                <a:solidFill>
                  <a:srgbClr val="0432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 2</a:t>
            </a:r>
            <a:endParaRPr lang="en-US" u="sng" dirty="0">
              <a:solidFill>
                <a:srgbClr val="0432FF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0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AE384A-36C8-114D-A7F4-AC7115D2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86" y="237600"/>
            <a:ext cx="10393045" cy="63827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FB3EE2-05A1-D34A-8935-632639A09202}"/>
              </a:ext>
            </a:extLst>
          </p:cNvPr>
          <p:cNvSpPr/>
          <p:nvPr/>
        </p:nvSpPr>
        <p:spPr>
          <a:xfrm>
            <a:off x="0" y="6581001"/>
            <a:ext cx="103339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Open Sans"/>
              </a:rPr>
              <a:t>Srivastava, S. (2018, November 21). Sound Inference in Complicated Research: A Multi-Strategy Approach. https://</a:t>
            </a:r>
            <a:r>
              <a:rPr lang="en-US" sz="1200" dirty="0" err="1">
                <a:solidFill>
                  <a:srgbClr val="333333"/>
                </a:solidFill>
                <a:latin typeface="Open Sans"/>
              </a:rPr>
              <a:t>doi.org</a:t>
            </a:r>
            <a:r>
              <a:rPr lang="en-US" sz="1200" dirty="0">
                <a:solidFill>
                  <a:srgbClr val="333333"/>
                </a:solidFill>
                <a:latin typeface="Open Sans"/>
              </a:rPr>
              <a:t>/10.31234/</a:t>
            </a:r>
            <a:r>
              <a:rPr lang="en-US" sz="1200" dirty="0" err="1">
                <a:solidFill>
                  <a:srgbClr val="333333"/>
                </a:solidFill>
                <a:latin typeface="Open Sans"/>
              </a:rPr>
              <a:t>osf.io</a:t>
            </a:r>
            <a:r>
              <a:rPr lang="en-US" sz="1200" dirty="0">
                <a:solidFill>
                  <a:srgbClr val="333333"/>
                </a:solidFill>
                <a:latin typeface="Open Sans"/>
              </a:rPr>
              <a:t>/bwr48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DDDA09-22E4-664A-B942-4EEFA40BD7D1}"/>
              </a:ext>
            </a:extLst>
          </p:cNvPr>
          <p:cNvSpPr/>
          <p:nvPr/>
        </p:nvSpPr>
        <p:spPr>
          <a:xfrm>
            <a:off x="1215483" y="1616927"/>
            <a:ext cx="1193180" cy="28993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3C73F0-64B6-3C4A-999A-58FC15263485}"/>
              </a:ext>
            </a:extLst>
          </p:cNvPr>
          <p:cNvSpPr/>
          <p:nvPr/>
        </p:nvSpPr>
        <p:spPr>
          <a:xfrm>
            <a:off x="1215482" y="2248829"/>
            <a:ext cx="1293541" cy="28993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07D935-72A1-F943-B177-568762E8AC93}"/>
              </a:ext>
            </a:extLst>
          </p:cNvPr>
          <p:cNvSpPr/>
          <p:nvPr/>
        </p:nvSpPr>
        <p:spPr>
          <a:xfrm>
            <a:off x="1215483" y="2843560"/>
            <a:ext cx="1193180" cy="28993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6EDE4D-AA7F-E24D-96D7-F6ACB31236D1}"/>
              </a:ext>
            </a:extLst>
          </p:cNvPr>
          <p:cNvSpPr/>
          <p:nvPr/>
        </p:nvSpPr>
        <p:spPr>
          <a:xfrm>
            <a:off x="1215482" y="3264334"/>
            <a:ext cx="1416205" cy="28993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6E660-1E42-8C44-A691-398E6B84FDCB}"/>
              </a:ext>
            </a:extLst>
          </p:cNvPr>
          <p:cNvSpPr/>
          <p:nvPr/>
        </p:nvSpPr>
        <p:spPr>
          <a:xfrm>
            <a:off x="1215483" y="3900326"/>
            <a:ext cx="1550018" cy="28993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82A51D-F2BE-E042-B62E-D56ED0B3DBB9}"/>
              </a:ext>
            </a:extLst>
          </p:cNvPr>
          <p:cNvSpPr/>
          <p:nvPr/>
        </p:nvSpPr>
        <p:spPr>
          <a:xfrm>
            <a:off x="1215483" y="4536318"/>
            <a:ext cx="1683834" cy="28993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E3AEAB-D8B0-9640-9598-B6F9F75A48F0}"/>
              </a:ext>
            </a:extLst>
          </p:cNvPr>
          <p:cNvSpPr/>
          <p:nvPr/>
        </p:nvSpPr>
        <p:spPr>
          <a:xfrm>
            <a:off x="1215482" y="4922667"/>
            <a:ext cx="1550019" cy="28993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36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810794-2CCF-B64D-B72B-99D4B3226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857"/>
            <a:ext cx="12192000" cy="6554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2CDD82-B181-4F4F-85CB-5C8832CB6C5D}"/>
              </a:ext>
            </a:extLst>
          </p:cNvPr>
          <p:cNvSpPr txBox="1"/>
          <p:nvPr/>
        </p:nvSpPr>
        <p:spPr>
          <a:xfrm>
            <a:off x="0" y="6596499"/>
            <a:ext cx="872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Pfeifer, Jennifer (2019): Flux_Pfeifer_2019_FINAL.pdf. </a:t>
            </a:r>
            <a:r>
              <a:rPr lang="en-US" sz="1200" dirty="0" err="1"/>
              <a:t>figshare</a:t>
            </a:r>
            <a:r>
              <a:rPr lang="en-US" sz="1200" dirty="0"/>
              <a:t>. Presentation. https://</a:t>
            </a:r>
            <a:r>
              <a:rPr lang="en-US" sz="1200" dirty="0" err="1"/>
              <a:t>doi.org</a:t>
            </a:r>
            <a:r>
              <a:rPr lang="en-US" sz="1200" dirty="0"/>
              <a:t>/10.6084/m9.figshare.9848657.v2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0A39AA-FCB1-AA4E-AA39-A76AB5D060F4}"/>
              </a:ext>
            </a:extLst>
          </p:cNvPr>
          <p:cNvSpPr/>
          <p:nvPr/>
        </p:nvSpPr>
        <p:spPr>
          <a:xfrm>
            <a:off x="1802079" y="2376051"/>
            <a:ext cx="682329" cy="40165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78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92348-DB44-0A4A-ACC2-0D0A6DED6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reasoning to preregistration</a:t>
            </a:r>
          </a:p>
          <a:p>
            <a:r>
              <a:rPr lang="en-US" dirty="0"/>
              <a:t>But undergoes peer review </a:t>
            </a:r>
            <a:r>
              <a:rPr lang="en-US" i="1" dirty="0"/>
              <a:t>before</a:t>
            </a:r>
            <a:r>
              <a:rPr lang="en-US" dirty="0"/>
              <a:t> you run the study/analyses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Can see what reviewers think before you run the study, so you can modify things as necessary</a:t>
            </a:r>
          </a:p>
          <a:p>
            <a:pPr lvl="1"/>
            <a:r>
              <a:rPr lang="en-US" dirty="0"/>
              <a:t>If your methods and analysis plan is sound, publishing is not tied to the outcome of the study</a:t>
            </a:r>
          </a:p>
          <a:p>
            <a:r>
              <a:rPr lang="en-US" dirty="0"/>
              <a:t>Disadvantages: relatively uncommon, lack of support by journals.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096E467-16DF-064F-AAA9-745116CFC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109"/>
            <a:ext cx="10515600" cy="1325563"/>
          </a:xfrm>
        </p:spPr>
        <p:txBody>
          <a:bodyPr/>
          <a:lstStyle/>
          <a:p>
            <a:r>
              <a:rPr lang="en-US" dirty="0"/>
              <a:t>Registered reports</a:t>
            </a:r>
          </a:p>
        </p:txBody>
      </p:sp>
    </p:spTree>
    <p:extLst>
      <p:ext uri="{BB962C8B-B14F-4D97-AF65-F5344CB8AC3E}">
        <p14:creationId xmlns:p14="http://schemas.microsoft.com/office/powerpoint/2010/main" val="388182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11969-7BA5-F64F-AED6-83755A8EE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109"/>
            <a:ext cx="10515600" cy="1325563"/>
          </a:xfrm>
        </p:spPr>
        <p:txBody>
          <a:bodyPr/>
          <a:lstStyle/>
          <a:p>
            <a:r>
              <a:rPr lang="en-US" dirty="0"/>
              <a:t>Registered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A827B-C41B-6943-944B-3A12A9101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1974453"/>
            <a:ext cx="10375900" cy="269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D383E7-B796-1149-9B2D-6E79897DBDB6}"/>
              </a:ext>
            </a:extLst>
          </p:cNvPr>
          <p:cNvSpPr txBox="1"/>
          <p:nvPr/>
        </p:nvSpPr>
        <p:spPr>
          <a:xfrm>
            <a:off x="0" y="6492875"/>
            <a:ext cx="282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Adapted from </a:t>
            </a:r>
            <a:r>
              <a:rPr lang="en-US" sz="1200" dirty="0">
                <a:hlinkClick r:id="rId4"/>
              </a:rPr>
              <a:t>https://cos.io/rr</a:t>
            </a:r>
            <a:r>
              <a:rPr lang="en-US" dirty="0">
                <a:hlinkClick r:id="rId4"/>
              </a:rPr>
              <a:t>/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80EB2-3A4E-354C-B08E-810721068A70}"/>
              </a:ext>
            </a:extLst>
          </p:cNvPr>
          <p:cNvSpPr/>
          <p:nvPr/>
        </p:nvSpPr>
        <p:spPr>
          <a:xfrm>
            <a:off x="5382882" y="1974453"/>
            <a:ext cx="5901067" cy="269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92B995-9347-8D45-AE3E-09C78BD39E87}"/>
              </a:ext>
            </a:extLst>
          </p:cNvPr>
          <p:cNvSpPr/>
          <p:nvPr/>
        </p:nvSpPr>
        <p:spPr>
          <a:xfrm rot="1708157">
            <a:off x="5129309" y="2758527"/>
            <a:ext cx="560717" cy="1034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80150A-423C-664D-B00F-9D6FA45BC336}"/>
              </a:ext>
            </a:extLst>
          </p:cNvPr>
          <p:cNvSpPr/>
          <p:nvPr/>
        </p:nvSpPr>
        <p:spPr>
          <a:xfrm rot="19516573">
            <a:off x="5102523" y="1809040"/>
            <a:ext cx="560717" cy="1034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xplosion 2 6">
            <a:extLst>
              <a:ext uri="{FF2B5EF4-FFF2-40B4-BE49-F238E27FC236}">
                <a16:creationId xmlns:a16="http://schemas.microsoft.com/office/drawing/2014/main" id="{FD71A6A4-6838-E248-A7F9-7136788B20BE}"/>
              </a:ext>
            </a:extLst>
          </p:cNvPr>
          <p:cNvSpPr/>
          <p:nvPr/>
        </p:nvSpPr>
        <p:spPr>
          <a:xfrm>
            <a:off x="4059381" y="1337359"/>
            <a:ext cx="2036618" cy="1064029"/>
          </a:xfrm>
          <a:prstGeom prst="irregularSeal2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2A5B5-EC1C-4E4E-8AEC-668F2E8F4D65}"/>
              </a:ext>
            </a:extLst>
          </p:cNvPr>
          <p:cNvSpPr txBox="1"/>
          <p:nvPr/>
        </p:nvSpPr>
        <p:spPr>
          <a:xfrm>
            <a:off x="4300451" y="1591137"/>
            <a:ext cx="1487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In-principle acceptance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82A0F5-4533-7C43-B54F-BF41FEE535D3}"/>
              </a:ext>
            </a:extLst>
          </p:cNvPr>
          <p:cNvSpPr txBox="1"/>
          <p:nvPr/>
        </p:nvSpPr>
        <p:spPr>
          <a:xfrm>
            <a:off x="6621121" y="2401388"/>
            <a:ext cx="49343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In-principle acceptance based on the importance of the research question and rigor of research methods</a:t>
            </a:r>
          </a:p>
        </p:txBody>
      </p:sp>
    </p:spTree>
    <p:extLst>
      <p:ext uri="{BB962C8B-B14F-4D97-AF65-F5344CB8AC3E}">
        <p14:creationId xmlns:p14="http://schemas.microsoft.com/office/powerpoint/2010/main" val="1062180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11969-7BA5-F64F-AED6-83755A8EE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109"/>
            <a:ext cx="10515600" cy="1325563"/>
          </a:xfrm>
        </p:spPr>
        <p:txBody>
          <a:bodyPr/>
          <a:lstStyle/>
          <a:p>
            <a:r>
              <a:rPr lang="en-US" dirty="0"/>
              <a:t>Registered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A827B-C41B-6943-944B-3A12A9101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1974453"/>
            <a:ext cx="10375900" cy="269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D383E7-B796-1149-9B2D-6E79897DBDB6}"/>
              </a:ext>
            </a:extLst>
          </p:cNvPr>
          <p:cNvSpPr txBox="1"/>
          <p:nvPr/>
        </p:nvSpPr>
        <p:spPr>
          <a:xfrm>
            <a:off x="0" y="6492875"/>
            <a:ext cx="282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Adapted from </a:t>
            </a:r>
            <a:r>
              <a:rPr lang="en-US" sz="1200" dirty="0">
                <a:hlinkClick r:id="rId4"/>
              </a:rPr>
              <a:t>https://cos.io/rr</a:t>
            </a:r>
            <a:r>
              <a:rPr lang="en-US" dirty="0">
                <a:hlinkClick r:id="rId4"/>
              </a:rPr>
              <a:t>/</a:t>
            </a:r>
            <a:endParaRPr lang="en-US" dirty="0"/>
          </a:p>
        </p:txBody>
      </p:sp>
      <p:sp>
        <p:nvSpPr>
          <p:cNvPr id="7" name="Explosion 2 6">
            <a:extLst>
              <a:ext uri="{FF2B5EF4-FFF2-40B4-BE49-F238E27FC236}">
                <a16:creationId xmlns:a16="http://schemas.microsoft.com/office/drawing/2014/main" id="{FD71A6A4-6838-E248-A7F9-7136788B20BE}"/>
              </a:ext>
            </a:extLst>
          </p:cNvPr>
          <p:cNvSpPr/>
          <p:nvPr/>
        </p:nvSpPr>
        <p:spPr>
          <a:xfrm>
            <a:off x="4059381" y="1337359"/>
            <a:ext cx="2036618" cy="1064029"/>
          </a:xfrm>
          <a:prstGeom prst="irregularSeal2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2A5B5-EC1C-4E4E-8AEC-668F2E8F4D65}"/>
              </a:ext>
            </a:extLst>
          </p:cNvPr>
          <p:cNvSpPr txBox="1"/>
          <p:nvPr/>
        </p:nvSpPr>
        <p:spPr>
          <a:xfrm>
            <a:off x="4300451" y="1591137"/>
            <a:ext cx="1487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In-principle acceptance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0B3FBC8-964F-C34C-AAE8-3D58BE4AB33A}"/>
              </a:ext>
            </a:extLst>
          </p:cNvPr>
          <p:cNvSpPr/>
          <p:nvPr/>
        </p:nvSpPr>
        <p:spPr>
          <a:xfrm>
            <a:off x="7358238" y="1301991"/>
            <a:ext cx="563213" cy="731520"/>
          </a:xfrm>
          <a:prstGeom prst="downArrow">
            <a:avLst/>
          </a:prstGeom>
          <a:solidFill>
            <a:srgbClr val="134E7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D26E8D-D3D8-6444-85B1-EDC755AEAB34}"/>
              </a:ext>
            </a:extLst>
          </p:cNvPr>
          <p:cNvSpPr txBox="1"/>
          <p:nvPr/>
        </p:nvSpPr>
        <p:spPr>
          <a:xfrm>
            <a:off x="7358238" y="272264"/>
            <a:ext cx="2541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Unchanged: </a:t>
            </a:r>
            <a:r>
              <a:rPr lang="en-US" sz="1400" dirty="0"/>
              <a:t>Intro, Methods</a:t>
            </a:r>
          </a:p>
          <a:p>
            <a:r>
              <a:rPr lang="en-US" sz="1400" b="1" dirty="0"/>
              <a:t>New: </a:t>
            </a:r>
            <a:r>
              <a:rPr lang="en-US" sz="1400" dirty="0"/>
              <a:t>Results, Discussion</a:t>
            </a:r>
          </a:p>
          <a:p>
            <a:r>
              <a:rPr lang="en-US" sz="1400" dirty="0"/>
              <a:t>Data/materials deposited in public archive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E59EE-DE12-EA45-8243-CE693745E0DE}"/>
              </a:ext>
            </a:extLst>
          </p:cNvPr>
          <p:cNvSpPr/>
          <p:nvPr/>
        </p:nvSpPr>
        <p:spPr>
          <a:xfrm>
            <a:off x="9317180" y="1974453"/>
            <a:ext cx="1966769" cy="269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39763F-16A3-A848-8A1F-09793C7248CB}"/>
              </a:ext>
            </a:extLst>
          </p:cNvPr>
          <p:cNvSpPr/>
          <p:nvPr/>
        </p:nvSpPr>
        <p:spPr>
          <a:xfrm rot="1708157">
            <a:off x="9149212" y="2758527"/>
            <a:ext cx="560717" cy="1034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E092BE-97A1-B246-982C-0601FCFED7C1}"/>
              </a:ext>
            </a:extLst>
          </p:cNvPr>
          <p:cNvSpPr/>
          <p:nvPr/>
        </p:nvSpPr>
        <p:spPr>
          <a:xfrm rot="19516573">
            <a:off x="9087920" y="1809040"/>
            <a:ext cx="560717" cy="1034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85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11969-7BA5-F64F-AED6-83755A8EE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109"/>
            <a:ext cx="10515600" cy="1325563"/>
          </a:xfrm>
        </p:spPr>
        <p:txBody>
          <a:bodyPr/>
          <a:lstStyle/>
          <a:p>
            <a:r>
              <a:rPr lang="en-US" dirty="0"/>
              <a:t>Registered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A827B-C41B-6943-944B-3A12A9101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1974453"/>
            <a:ext cx="10375900" cy="269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D383E7-B796-1149-9B2D-6E79897DBDB6}"/>
              </a:ext>
            </a:extLst>
          </p:cNvPr>
          <p:cNvSpPr txBox="1"/>
          <p:nvPr/>
        </p:nvSpPr>
        <p:spPr>
          <a:xfrm>
            <a:off x="0" y="6492875"/>
            <a:ext cx="282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Adapted from </a:t>
            </a:r>
            <a:r>
              <a:rPr lang="en-US" sz="1200" dirty="0">
                <a:hlinkClick r:id="rId4"/>
              </a:rPr>
              <a:t>https://cos.io/rr</a:t>
            </a:r>
            <a:r>
              <a:rPr lang="en-US" dirty="0">
                <a:hlinkClick r:id="rId4"/>
              </a:rPr>
              <a:t>/</a:t>
            </a:r>
            <a:endParaRPr lang="en-US" dirty="0"/>
          </a:p>
        </p:txBody>
      </p:sp>
      <p:sp>
        <p:nvSpPr>
          <p:cNvPr id="7" name="Explosion 2 6">
            <a:extLst>
              <a:ext uri="{FF2B5EF4-FFF2-40B4-BE49-F238E27FC236}">
                <a16:creationId xmlns:a16="http://schemas.microsoft.com/office/drawing/2014/main" id="{FD71A6A4-6838-E248-A7F9-7136788B20BE}"/>
              </a:ext>
            </a:extLst>
          </p:cNvPr>
          <p:cNvSpPr/>
          <p:nvPr/>
        </p:nvSpPr>
        <p:spPr>
          <a:xfrm>
            <a:off x="4059381" y="1337359"/>
            <a:ext cx="2036618" cy="1064029"/>
          </a:xfrm>
          <a:prstGeom prst="irregularSeal2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2A5B5-EC1C-4E4E-8AEC-668F2E8F4D65}"/>
              </a:ext>
            </a:extLst>
          </p:cNvPr>
          <p:cNvSpPr txBox="1"/>
          <p:nvPr/>
        </p:nvSpPr>
        <p:spPr>
          <a:xfrm>
            <a:off x="4300451" y="1591137"/>
            <a:ext cx="1487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In-principle acceptance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0B3FBC8-964F-C34C-AAE8-3D58BE4AB33A}"/>
              </a:ext>
            </a:extLst>
          </p:cNvPr>
          <p:cNvSpPr/>
          <p:nvPr/>
        </p:nvSpPr>
        <p:spPr>
          <a:xfrm>
            <a:off x="7358238" y="1301991"/>
            <a:ext cx="563213" cy="731520"/>
          </a:xfrm>
          <a:prstGeom prst="downArrow">
            <a:avLst/>
          </a:prstGeom>
          <a:solidFill>
            <a:srgbClr val="134E7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D26E8D-D3D8-6444-85B1-EDC755AEAB34}"/>
              </a:ext>
            </a:extLst>
          </p:cNvPr>
          <p:cNvSpPr txBox="1"/>
          <p:nvPr/>
        </p:nvSpPr>
        <p:spPr>
          <a:xfrm>
            <a:off x="7358238" y="272264"/>
            <a:ext cx="2541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Unchanged: </a:t>
            </a:r>
            <a:r>
              <a:rPr lang="en-US" sz="1400" dirty="0"/>
              <a:t>Intro, Methods</a:t>
            </a:r>
          </a:p>
          <a:p>
            <a:r>
              <a:rPr lang="en-US" sz="1400" b="1" dirty="0"/>
              <a:t>New: </a:t>
            </a:r>
            <a:r>
              <a:rPr lang="en-US" sz="1400" dirty="0"/>
              <a:t>Results, Discussion</a:t>
            </a:r>
          </a:p>
          <a:p>
            <a:r>
              <a:rPr lang="en-US" sz="1400" dirty="0"/>
              <a:t>Data/materials deposited in public archive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E59EE-DE12-EA45-8243-CE693745E0DE}"/>
              </a:ext>
            </a:extLst>
          </p:cNvPr>
          <p:cNvSpPr/>
          <p:nvPr/>
        </p:nvSpPr>
        <p:spPr>
          <a:xfrm>
            <a:off x="9317180" y="1974453"/>
            <a:ext cx="1966769" cy="269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39763F-16A3-A848-8A1F-09793C7248CB}"/>
              </a:ext>
            </a:extLst>
          </p:cNvPr>
          <p:cNvSpPr/>
          <p:nvPr/>
        </p:nvSpPr>
        <p:spPr>
          <a:xfrm rot="1708157">
            <a:off x="9149212" y="2758527"/>
            <a:ext cx="560717" cy="1034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E092BE-97A1-B246-982C-0601FCFED7C1}"/>
              </a:ext>
            </a:extLst>
          </p:cNvPr>
          <p:cNvSpPr/>
          <p:nvPr/>
        </p:nvSpPr>
        <p:spPr>
          <a:xfrm rot="19516573">
            <a:off x="9087920" y="1809040"/>
            <a:ext cx="560717" cy="10346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xplosion 2 8">
            <a:extLst>
              <a:ext uri="{FF2B5EF4-FFF2-40B4-BE49-F238E27FC236}">
                <a16:creationId xmlns:a16="http://schemas.microsoft.com/office/drawing/2014/main" id="{BFFF1B25-82A9-C048-AF15-E3153DE41DE2}"/>
              </a:ext>
            </a:extLst>
          </p:cNvPr>
          <p:cNvSpPr/>
          <p:nvPr/>
        </p:nvSpPr>
        <p:spPr>
          <a:xfrm>
            <a:off x="8229021" y="1337359"/>
            <a:ext cx="2036618" cy="1064029"/>
          </a:xfrm>
          <a:prstGeom prst="irregularSeal2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E8C5A9-F34F-AE43-8DD5-45E7915302E0}"/>
              </a:ext>
            </a:extLst>
          </p:cNvPr>
          <p:cNvSpPr txBox="1"/>
          <p:nvPr/>
        </p:nvSpPr>
        <p:spPr>
          <a:xfrm>
            <a:off x="8435366" y="1591137"/>
            <a:ext cx="1487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Full </a:t>
            </a:r>
          </a:p>
          <a:p>
            <a:pPr algn="ctr"/>
            <a:r>
              <a:rPr lang="en-US" sz="1400" dirty="0"/>
              <a:t>acceptance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B7106E-A584-6242-A40B-80A946A7230E}"/>
              </a:ext>
            </a:extLst>
          </p:cNvPr>
          <p:cNvSpPr txBox="1"/>
          <p:nvPr/>
        </p:nvSpPr>
        <p:spPr>
          <a:xfrm>
            <a:off x="9429570" y="2400413"/>
            <a:ext cx="28334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Reviewers assess compliance and whether conclusions are evidence-based</a:t>
            </a:r>
          </a:p>
        </p:txBody>
      </p:sp>
    </p:spTree>
    <p:extLst>
      <p:ext uri="{BB962C8B-B14F-4D97-AF65-F5344CB8AC3E}">
        <p14:creationId xmlns:p14="http://schemas.microsoft.com/office/powerpoint/2010/main" val="973855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11969-7BA5-F64F-AED6-83755A8EE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109"/>
            <a:ext cx="10515600" cy="1325563"/>
          </a:xfrm>
        </p:spPr>
        <p:txBody>
          <a:bodyPr/>
          <a:lstStyle/>
          <a:p>
            <a:r>
              <a:rPr lang="en-US" dirty="0"/>
              <a:t>Registered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1A827B-C41B-6943-944B-3A12A9101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1974453"/>
            <a:ext cx="10375900" cy="269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D383E7-B796-1149-9B2D-6E79897DBDB6}"/>
              </a:ext>
            </a:extLst>
          </p:cNvPr>
          <p:cNvSpPr txBox="1"/>
          <p:nvPr/>
        </p:nvSpPr>
        <p:spPr>
          <a:xfrm>
            <a:off x="0" y="6492875"/>
            <a:ext cx="2829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Adapted from </a:t>
            </a:r>
            <a:r>
              <a:rPr lang="en-US" sz="1200" dirty="0">
                <a:hlinkClick r:id="rId4"/>
              </a:rPr>
              <a:t>https://cos.io/rr</a:t>
            </a:r>
            <a:r>
              <a:rPr lang="en-US" dirty="0">
                <a:hlinkClick r:id="rId4"/>
              </a:rPr>
              <a:t>/</a:t>
            </a:r>
            <a:endParaRPr lang="en-US" dirty="0"/>
          </a:p>
        </p:txBody>
      </p:sp>
      <p:sp>
        <p:nvSpPr>
          <p:cNvPr id="7" name="Explosion 2 6">
            <a:extLst>
              <a:ext uri="{FF2B5EF4-FFF2-40B4-BE49-F238E27FC236}">
                <a16:creationId xmlns:a16="http://schemas.microsoft.com/office/drawing/2014/main" id="{FD71A6A4-6838-E248-A7F9-7136788B20BE}"/>
              </a:ext>
            </a:extLst>
          </p:cNvPr>
          <p:cNvSpPr/>
          <p:nvPr/>
        </p:nvSpPr>
        <p:spPr>
          <a:xfrm>
            <a:off x="4059381" y="1337359"/>
            <a:ext cx="2036618" cy="1064029"/>
          </a:xfrm>
          <a:prstGeom prst="irregularSeal2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2A5B5-EC1C-4E4E-8AEC-668F2E8F4D65}"/>
              </a:ext>
            </a:extLst>
          </p:cNvPr>
          <p:cNvSpPr txBox="1"/>
          <p:nvPr/>
        </p:nvSpPr>
        <p:spPr>
          <a:xfrm>
            <a:off x="4300451" y="1591137"/>
            <a:ext cx="1487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In-principle acceptance</a:t>
            </a:r>
          </a:p>
        </p:txBody>
      </p:sp>
      <p:sp>
        <p:nvSpPr>
          <p:cNvPr id="9" name="Explosion 2 8">
            <a:extLst>
              <a:ext uri="{FF2B5EF4-FFF2-40B4-BE49-F238E27FC236}">
                <a16:creationId xmlns:a16="http://schemas.microsoft.com/office/drawing/2014/main" id="{BFFF1B25-82A9-C048-AF15-E3153DE41DE2}"/>
              </a:ext>
            </a:extLst>
          </p:cNvPr>
          <p:cNvSpPr/>
          <p:nvPr/>
        </p:nvSpPr>
        <p:spPr>
          <a:xfrm>
            <a:off x="8229021" y="1337359"/>
            <a:ext cx="2036618" cy="1064029"/>
          </a:xfrm>
          <a:prstGeom prst="irregularSeal2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E8C5A9-F34F-AE43-8DD5-45E7915302E0}"/>
              </a:ext>
            </a:extLst>
          </p:cNvPr>
          <p:cNvSpPr txBox="1"/>
          <p:nvPr/>
        </p:nvSpPr>
        <p:spPr>
          <a:xfrm>
            <a:off x="8435366" y="1591137"/>
            <a:ext cx="1487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Full </a:t>
            </a:r>
          </a:p>
          <a:p>
            <a:pPr algn="ctr"/>
            <a:r>
              <a:rPr lang="en-US" sz="1400" dirty="0"/>
              <a:t>acceptance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0B3FBC8-964F-C34C-AAE8-3D58BE4AB33A}"/>
              </a:ext>
            </a:extLst>
          </p:cNvPr>
          <p:cNvSpPr/>
          <p:nvPr/>
        </p:nvSpPr>
        <p:spPr>
          <a:xfrm>
            <a:off x="7358238" y="1301991"/>
            <a:ext cx="563213" cy="731520"/>
          </a:xfrm>
          <a:prstGeom prst="downArrow">
            <a:avLst/>
          </a:prstGeom>
          <a:solidFill>
            <a:srgbClr val="134E7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D26E8D-D3D8-6444-85B1-EDC755AEAB34}"/>
              </a:ext>
            </a:extLst>
          </p:cNvPr>
          <p:cNvSpPr txBox="1"/>
          <p:nvPr/>
        </p:nvSpPr>
        <p:spPr>
          <a:xfrm>
            <a:off x="7358238" y="272264"/>
            <a:ext cx="2541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Unchanged: </a:t>
            </a:r>
            <a:r>
              <a:rPr lang="en-US" sz="1400" dirty="0"/>
              <a:t>Intro, Methods</a:t>
            </a:r>
          </a:p>
          <a:p>
            <a:r>
              <a:rPr lang="en-US" sz="1400" b="1" dirty="0"/>
              <a:t>New: </a:t>
            </a:r>
            <a:r>
              <a:rPr lang="en-US" sz="1400" dirty="0"/>
              <a:t>Results, Discussion</a:t>
            </a:r>
          </a:p>
          <a:p>
            <a:r>
              <a:rPr lang="en-US" sz="1400" dirty="0"/>
              <a:t>Data/materials deposited in public archive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CAAA82-1F15-0146-86AB-A96DA2F49A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6" r="1759"/>
          <a:stretch/>
        </p:blipFill>
        <p:spPr>
          <a:xfrm>
            <a:off x="4197675" y="4567680"/>
            <a:ext cx="3181507" cy="22268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EA7E50-59A3-834B-B6D0-1FFDEDB32912}"/>
              </a:ext>
            </a:extLst>
          </p:cNvPr>
          <p:cNvSpPr txBox="1"/>
          <p:nvPr/>
        </p:nvSpPr>
        <p:spPr>
          <a:xfrm>
            <a:off x="7988268" y="5799237"/>
            <a:ext cx="413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MORE ON REGISTERED REPORTS:</a:t>
            </a:r>
          </a:p>
          <a:p>
            <a:pPr algn="r"/>
            <a:r>
              <a:rPr lang="en-US" sz="1400" dirty="0"/>
              <a:t>Bishop, D. V. M., Chambers, C., &amp; </a:t>
            </a:r>
            <a:r>
              <a:rPr lang="en-US" sz="1400" dirty="0" err="1"/>
              <a:t>Munafo</a:t>
            </a:r>
            <a:r>
              <a:rPr lang="en-US" sz="1400" dirty="0"/>
              <a:t>, M. R. (2019, January 8). Chambers. </a:t>
            </a:r>
          </a:p>
          <a:p>
            <a:pPr algn="r"/>
            <a:r>
              <a:rPr lang="en-US" sz="1400" dirty="0" err="1"/>
              <a:t>osf.io</a:t>
            </a:r>
            <a:r>
              <a:rPr lang="en-US" sz="1400" dirty="0"/>
              <a:t>/yvr9q</a:t>
            </a:r>
          </a:p>
        </p:txBody>
      </p:sp>
    </p:spTree>
    <p:extLst>
      <p:ext uri="{BB962C8B-B14F-4D97-AF65-F5344CB8AC3E}">
        <p14:creationId xmlns:p14="http://schemas.microsoft.com/office/powerpoint/2010/main" val="300111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052BF9-9A0C-CB4E-BB8B-7ECEC9C4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BD5964-576C-7D4B-90F5-A1BCCC497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Creating reproducible workflows</a:t>
            </a:r>
          </a:p>
        </p:txBody>
      </p:sp>
    </p:spTree>
    <p:extLst>
      <p:ext uri="{BB962C8B-B14F-4D97-AF65-F5344CB8AC3E}">
        <p14:creationId xmlns:p14="http://schemas.microsoft.com/office/powerpoint/2010/main" val="873583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4623-B629-9E47-AA91-E77E5DE5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open science?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08C95C3-17DC-4643-8803-1E76DC5CC6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DF60E-38A2-4B4D-8456-484F57CBCA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Democratic?</a:t>
            </a:r>
          </a:p>
          <a:p>
            <a:pPr lvl="1"/>
            <a:r>
              <a:rPr lang="en-US" dirty="0"/>
              <a:t>Equal Access to knowledge</a:t>
            </a:r>
          </a:p>
          <a:p>
            <a:r>
              <a:rPr lang="en-US" dirty="0"/>
              <a:t>Pragmatic?</a:t>
            </a:r>
          </a:p>
          <a:p>
            <a:pPr lvl="1"/>
            <a:r>
              <a:rPr lang="en-US" dirty="0"/>
              <a:t>Working together -&gt; greater efficiency</a:t>
            </a:r>
          </a:p>
          <a:p>
            <a:r>
              <a:rPr lang="en-US" dirty="0"/>
              <a:t>Infrastructure?</a:t>
            </a:r>
          </a:p>
          <a:p>
            <a:pPr lvl="1"/>
            <a:r>
              <a:rPr lang="en-US" dirty="0"/>
              <a:t>Research depends on the availability of tools</a:t>
            </a:r>
          </a:p>
          <a:p>
            <a:r>
              <a:rPr lang="en-US" dirty="0"/>
              <a:t>Public?</a:t>
            </a:r>
          </a:p>
          <a:p>
            <a:pPr lvl="1"/>
            <a:r>
              <a:rPr lang="en-US" dirty="0"/>
              <a:t>Science is not just for scientist.</a:t>
            </a:r>
          </a:p>
          <a:p>
            <a:r>
              <a:rPr lang="en-US" dirty="0"/>
              <a:t>Measurement? </a:t>
            </a:r>
          </a:p>
          <a:p>
            <a:pPr lvl="1"/>
            <a:r>
              <a:rPr lang="en-US" dirty="0"/>
              <a:t>how do we measure progress?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55CA6C-4743-364D-B7AE-F2F4C9E0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E7AEDD-FBE7-D04C-A110-211FDA8798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Open Data</a:t>
            </a:r>
          </a:p>
          <a:p>
            <a:r>
              <a:rPr lang="en-US" dirty="0"/>
              <a:t>Open Access</a:t>
            </a:r>
          </a:p>
          <a:p>
            <a:r>
              <a:rPr lang="en-US" dirty="0"/>
              <a:t>Open Methods</a:t>
            </a:r>
          </a:p>
          <a:p>
            <a:endParaRPr lang="en-US" dirty="0"/>
          </a:p>
          <a:p>
            <a:r>
              <a:rPr lang="en-US" dirty="0"/>
              <a:t>Altimetric</a:t>
            </a:r>
          </a:p>
          <a:p>
            <a:r>
              <a:rPr lang="en-US" dirty="0"/>
              <a:t>Pear review</a:t>
            </a:r>
          </a:p>
          <a:p>
            <a:r>
              <a:rPr lang="en-US" dirty="0"/>
              <a:t>Collaboration platforms and tools</a:t>
            </a:r>
          </a:p>
          <a:p>
            <a:r>
              <a:rPr lang="en-US" dirty="0"/>
              <a:t>Intellectual property rights</a:t>
            </a:r>
          </a:p>
          <a:p>
            <a:r>
              <a:rPr lang="en-US" dirty="0"/>
              <a:t>Blogging / Public communication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332CA6-5AA0-2348-A0EC-9AF41516EA8A}"/>
              </a:ext>
            </a:extLst>
          </p:cNvPr>
          <p:cNvSpPr txBox="1"/>
          <p:nvPr/>
        </p:nvSpPr>
        <p:spPr>
          <a:xfrm>
            <a:off x="9132570" y="6176963"/>
            <a:ext cx="236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Fecher</a:t>
            </a:r>
            <a:r>
              <a:rPr lang="en-US" dirty="0"/>
              <a:t> &amp; </a:t>
            </a:r>
            <a:r>
              <a:rPr lang="en-US" dirty="0" err="1"/>
              <a:t>Friesike</a:t>
            </a:r>
            <a:r>
              <a:rPr lang="en-US" dirty="0"/>
              <a:t>, 2013</a:t>
            </a:r>
          </a:p>
        </p:txBody>
      </p:sp>
    </p:spTree>
    <p:extLst>
      <p:ext uri="{BB962C8B-B14F-4D97-AF65-F5344CB8AC3E}">
        <p14:creationId xmlns:p14="http://schemas.microsoft.com/office/powerpoint/2010/main" val="207803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p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6851-F18D-BD4C-9B9D-5DB8650B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reproducible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78F92-6077-7645-BDDA-719A6F040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  <a:p>
            <a:r>
              <a:rPr lang="en-US" dirty="0"/>
              <a:t>Version Control</a:t>
            </a:r>
          </a:p>
          <a:p>
            <a:r>
              <a:rPr lang="en-US" dirty="0"/>
              <a:t>Code Review</a:t>
            </a:r>
          </a:p>
          <a:p>
            <a:r>
              <a:rPr lang="en-US" dirty="0"/>
              <a:t>Code &amp; Data Repositories</a:t>
            </a:r>
          </a:p>
          <a:p>
            <a:endParaRPr lang="en-US" dirty="0"/>
          </a:p>
          <a:p>
            <a:r>
              <a:rPr lang="en-US" i="1" dirty="0"/>
              <a:t>Tip: it is easier to start your analysis with the assumption that you will share it than it is to go back and clean up everything at the end.</a:t>
            </a:r>
          </a:p>
        </p:txBody>
      </p:sp>
    </p:spTree>
    <p:extLst>
      <p:ext uri="{BB962C8B-B14F-4D97-AF65-F5344CB8AC3E}">
        <p14:creationId xmlns:p14="http://schemas.microsoft.com/office/powerpoint/2010/main" val="209313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63133-45C9-634F-853C-9B1A991DE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Idealized Product: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02BD9-94EF-5044-A143-BC658EC10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Single, </a:t>
            </a:r>
            <a:r>
              <a:rPr lang="en-US" b="1" i="1" dirty="0"/>
              <a:t>well-documented</a:t>
            </a:r>
            <a:r>
              <a:rPr lang="en-US" dirty="0"/>
              <a:t> program creates all figures and analyses in your paper from raw data with no manual interventions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Reduce potential for errors</a:t>
            </a:r>
          </a:p>
          <a:p>
            <a:pPr lvl="1"/>
            <a:r>
              <a:rPr lang="en-US" dirty="0"/>
              <a:t>Reuse</a:t>
            </a:r>
          </a:p>
          <a:p>
            <a:pPr lvl="1"/>
            <a:r>
              <a:rPr lang="en-US" dirty="0"/>
              <a:t>Sharing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46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BBD84-6E99-2647-A035-2EE932C97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F030C-4AD4-3440-966F-CE5BD4E58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2449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/>
              <a:t>Simple things matter: people need to understand your work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Start with the assumption someone else will read your code and not know what it does.</a:t>
            </a:r>
          </a:p>
          <a:p>
            <a:endParaRPr lang="en-US" dirty="0"/>
          </a:p>
          <a:p>
            <a:r>
              <a:rPr lang="en-US" dirty="0"/>
              <a:t>That person will be you.</a:t>
            </a:r>
          </a:p>
          <a:p>
            <a:endParaRPr lang="en-US" dirty="0"/>
          </a:p>
          <a:p>
            <a:r>
              <a:rPr lang="en-US" dirty="0"/>
              <a:t>Write your code to be clear, and it will be easier to share later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80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BBD84-6E99-2647-A035-2EE932C97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F030C-4AD4-3440-966F-CE5BD4E58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87359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/>
              <a:t>Simple things matter: people need to understand your work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i="1" dirty="0"/>
              <a:t>Clarity is Key</a:t>
            </a:r>
          </a:p>
          <a:p>
            <a:pPr lvl="1"/>
            <a:r>
              <a:rPr lang="en-US" dirty="0"/>
              <a:t>Can I come back and know what I did?</a:t>
            </a:r>
          </a:p>
          <a:p>
            <a:pPr lvl="1"/>
            <a:r>
              <a:rPr lang="en-US" dirty="0"/>
              <a:t>Can someone else read my code and understand it?</a:t>
            </a:r>
          </a:p>
          <a:p>
            <a:pPr lvl="1"/>
            <a:r>
              <a:rPr lang="en-US" dirty="0"/>
              <a:t>Can I/someone else take re-use pieces of my code?</a:t>
            </a:r>
          </a:p>
          <a:p>
            <a:pPr lvl="1"/>
            <a:endParaRPr lang="en-US" dirty="0"/>
          </a:p>
          <a:p>
            <a:r>
              <a:rPr lang="en-US" b="1" i="1" dirty="0"/>
              <a:t>Best practices:</a:t>
            </a:r>
          </a:p>
          <a:p>
            <a:pPr lvl="1"/>
            <a:r>
              <a:rPr lang="en-US" dirty="0"/>
              <a:t>Each piece of code has a clear purpose</a:t>
            </a:r>
          </a:p>
          <a:p>
            <a:pPr lvl="1"/>
            <a:r>
              <a:rPr lang="en-US" dirty="0"/>
              <a:t>Simple</a:t>
            </a:r>
          </a:p>
          <a:p>
            <a:pPr lvl="1"/>
            <a:r>
              <a:rPr lang="en-US" dirty="0"/>
              <a:t>Short</a:t>
            </a:r>
          </a:p>
          <a:p>
            <a:pPr lvl="1"/>
            <a:r>
              <a:rPr lang="en-US" dirty="0"/>
              <a:t>Don’t go nuts! Doesn’t need to be perfect.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64E5C7-BA53-FF47-93A3-1D5553DDE9A7}"/>
              </a:ext>
            </a:extLst>
          </p:cNvPr>
          <p:cNvSpPr txBox="1"/>
          <p:nvPr/>
        </p:nvSpPr>
        <p:spPr>
          <a:xfrm>
            <a:off x="8401296" y="102790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Python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7A6D1-4EF1-1E47-A3A4-9993F94B5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691" y="1397238"/>
            <a:ext cx="43161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0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4E5CE-0011-984E-A695-56613AD7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EB80-6367-BC4D-8D03-7EBDB163F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15153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Helpful Tools:</a:t>
            </a:r>
          </a:p>
          <a:p>
            <a:r>
              <a:rPr lang="en-US" sz="2400" dirty="0"/>
              <a:t>Coding Standards (Python: pep8)</a:t>
            </a:r>
          </a:p>
          <a:p>
            <a:r>
              <a:rPr lang="en-US" sz="2400" dirty="0"/>
              <a:t>Unique, meaningful variable names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“mean_group_1”</a:t>
            </a:r>
            <a:r>
              <a:rPr lang="en-US" sz="1800" dirty="0"/>
              <a:t> not  “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x_temp_modified</a:t>
            </a:r>
            <a:r>
              <a:rPr lang="en-US" sz="1800" dirty="0"/>
              <a:t>” </a:t>
            </a:r>
          </a:p>
          <a:p>
            <a:pPr lvl="1"/>
            <a:endParaRPr lang="en-US" sz="1600" i="1" dirty="0"/>
          </a:p>
          <a:p>
            <a:r>
              <a:rPr lang="en-US" sz="2400" dirty="0"/>
              <a:t>Comment whenever the code is unclear, ambiguous or with several interacting parts</a:t>
            </a:r>
          </a:p>
          <a:p>
            <a:endParaRPr lang="en-US" sz="2400" dirty="0"/>
          </a:p>
          <a:p>
            <a:r>
              <a:rPr lang="en-US" sz="2400" dirty="0"/>
              <a:t>Re-used code is written as functions/classes</a:t>
            </a:r>
          </a:p>
          <a:p>
            <a:pPr lvl="1"/>
            <a:r>
              <a:rPr lang="en-US" sz="2000" dirty="0"/>
              <a:t>i.e. </a:t>
            </a:r>
            <a:r>
              <a:rPr lang="en-US" sz="2000" i="1" dirty="0"/>
              <a:t>don’t copy and paste code over and over… 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0B65C-CA0C-5440-A85B-42ACC9999C7D}"/>
              </a:ext>
            </a:extLst>
          </p:cNvPr>
          <p:cNvSpPr txBox="1"/>
          <p:nvPr/>
        </p:nvSpPr>
        <p:spPr>
          <a:xfrm>
            <a:off x="8401296" y="102790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Python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7882A-8A49-0247-B168-4898287B1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691" y="1397238"/>
            <a:ext cx="43161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5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4E5CE-0011-984E-A695-56613AD7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EB80-6367-BC4D-8D03-7EBDB163F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151536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Helpful Tools: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400" dirty="0"/>
              <a:t>IDE: “Integrated development environment”</a:t>
            </a:r>
          </a:p>
          <a:p>
            <a:pPr lvl="1"/>
            <a:r>
              <a:rPr lang="en-US" sz="2000" dirty="0"/>
              <a:t>Program that can help you organize and develop a project</a:t>
            </a:r>
          </a:p>
          <a:p>
            <a:pPr lvl="1"/>
            <a:r>
              <a:rPr lang="en-US" sz="2000" i="1" dirty="0"/>
              <a:t>Often includes syntax review + version control</a:t>
            </a:r>
            <a:endParaRPr lang="en-US" sz="2000" dirty="0"/>
          </a:p>
          <a:p>
            <a:pPr lvl="1"/>
            <a:r>
              <a:rPr lang="en-US" sz="2000" dirty="0" err="1"/>
              <a:t>Matlab</a:t>
            </a:r>
            <a:r>
              <a:rPr lang="en-US" sz="2000" dirty="0"/>
              <a:t>: (built in)</a:t>
            </a:r>
          </a:p>
          <a:p>
            <a:pPr lvl="1"/>
            <a:r>
              <a:rPr lang="en-US" sz="2000" dirty="0"/>
              <a:t>R: 	R-Studio</a:t>
            </a:r>
          </a:p>
          <a:p>
            <a:pPr lvl="1"/>
            <a:r>
              <a:rPr lang="en-US" sz="2000" dirty="0"/>
              <a:t>Python: </a:t>
            </a:r>
          </a:p>
          <a:p>
            <a:pPr lvl="2"/>
            <a:r>
              <a:rPr lang="en-US" sz="1600" dirty="0" err="1"/>
              <a:t>Pycharm</a:t>
            </a:r>
            <a:r>
              <a:rPr lang="en-US" sz="1600" dirty="0"/>
              <a:t> (free for academics)</a:t>
            </a:r>
          </a:p>
          <a:p>
            <a:pPr lvl="2"/>
            <a:r>
              <a:rPr lang="en-US" sz="1600" dirty="0"/>
              <a:t>Visual Studio Code (free) </a:t>
            </a:r>
          </a:p>
          <a:p>
            <a:r>
              <a:rPr lang="en-US" sz="2400" dirty="0"/>
              <a:t>Project-level organization:</a:t>
            </a:r>
          </a:p>
          <a:p>
            <a:pPr lvl="1"/>
            <a:r>
              <a:rPr lang="en-US" sz="2000" dirty="0" err="1"/>
              <a:t>README.txt</a:t>
            </a:r>
            <a:endParaRPr lang="en-US" sz="2000" dirty="0"/>
          </a:p>
          <a:p>
            <a:pPr lvl="1"/>
            <a:r>
              <a:rPr lang="en-US" sz="2000" dirty="0"/>
              <a:t>What does each file do? How do you use the code?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0B65C-CA0C-5440-A85B-42ACC9999C7D}"/>
              </a:ext>
            </a:extLst>
          </p:cNvPr>
          <p:cNvSpPr txBox="1"/>
          <p:nvPr/>
        </p:nvSpPr>
        <p:spPr>
          <a:xfrm>
            <a:off x="8401296" y="102790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Python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7882A-8A49-0247-B168-4898287B1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691" y="1397238"/>
            <a:ext cx="43161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3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4E5CE-0011-984E-A695-56613AD7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EB80-6367-BC4D-8D03-7EBDB163F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Why?</a:t>
            </a:r>
          </a:p>
          <a:p>
            <a:r>
              <a:rPr lang="en-US" dirty="0"/>
              <a:t>Can go back fix mistakes/bugs</a:t>
            </a:r>
          </a:p>
          <a:p>
            <a:r>
              <a:rPr lang="en-US" dirty="0"/>
              <a:t>Manage large projects with multiple people</a:t>
            </a:r>
          </a:p>
          <a:p>
            <a:r>
              <a:rPr lang="en-US" dirty="0"/>
              <a:t>GitHub easy way to share/collaborate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Git (local)/GitHub(online)</a:t>
            </a:r>
          </a:p>
          <a:p>
            <a:r>
              <a:rPr lang="en-US" dirty="0"/>
              <a:t>Stores snapshots over time.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927CCED-8B7B-7641-A081-8FAC9FC58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020" y="475716"/>
            <a:ext cx="2948822" cy="2978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A4C1B9-2DB6-9A49-92B9-3FF4FCE1F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779" y="3781748"/>
            <a:ext cx="5972063" cy="27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9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4E5CE-0011-984E-A695-56613AD7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Git: basic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EB80-6367-BC4D-8D03-7EBDB163F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304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Stage</a:t>
            </a:r>
            <a:r>
              <a:rPr lang="en-US" dirty="0"/>
              <a:t>: snapshot of files</a:t>
            </a:r>
          </a:p>
          <a:p>
            <a:r>
              <a:rPr lang="en-US" b="1" dirty="0"/>
              <a:t>Commit</a:t>
            </a:r>
            <a:r>
              <a:rPr lang="en-US" dirty="0"/>
              <a:t>: permanently store files in git</a:t>
            </a:r>
          </a:p>
          <a:p>
            <a:r>
              <a:rPr lang="en-US" b="1" dirty="0"/>
              <a:t>Push</a:t>
            </a:r>
            <a:r>
              <a:rPr lang="en-US" dirty="0"/>
              <a:t>: copy local changes to repository</a:t>
            </a:r>
          </a:p>
          <a:p>
            <a:r>
              <a:rPr lang="en-US" b="1" dirty="0"/>
              <a:t>Pull</a:t>
            </a:r>
            <a:r>
              <a:rPr lang="en-US" dirty="0"/>
              <a:t>: copy changes from repository to local</a:t>
            </a:r>
          </a:p>
          <a:p>
            <a:r>
              <a:rPr lang="en-US" b="1" dirty="0"/>
              <a:t>Merge</a:t>
            </a:r>
            <a:r>
              <a:rPr lang="en-US" dirty="0"/>
              <a:t>: combine changes from different sources</a:t>
            </a:r>
          </a:p>
          <a:p>
            <a:r>
              <a:rPr lang="en-US" b="1" dirty="0"/>
              <a:t>Revert</a:t>
            </a:r>
            <a:r>
              <a:rPr lang="en-US" dirty="0"/>
              <a:t>: go back to previous commit</a:t>
            </a:r>
          </a:p>
          <a:p>
            <a:r>
              <a:rPr lang="en-US" b="1" dirty="0"/>
              <a:t>Fork</a:t>
            </a:r>
            <a:r>
              <a:rPr lang="en-US" dirty="0"/>
              <a:t>: create a copy of a GitHub repository in your account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A5271-C5EB-3440-95E2-98D7C31E0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379" y="1447369"/>
            <a:ext cx="4307892" cy="396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8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7C7C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7C7C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7C7C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379AD-73F8-834B-932C-E49AEEB47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217" y="-47209"/>
            <a:ext cx="10515600" cy="1325563"/>
          </a:xfrm>
        </p:spPr>
        <p:txBody>
          <a:bodyPr/>
          <a:lstStyle/>
          <a:p>
            <a:r>
              <a:rPr lang="en-US" dirty="0"/>
              <a:t>Hosting code &amp; data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D604-DAA4-8F40-8A43-8B7717053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6766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/>
              <a:t>Why? </a:t>
            </a:r>
          </a:p>
          <a:p>
            <a:r>
              <a:rPr lang="en-US" sz="2600" dirty="0"/>
              <a:t>Build confidence in your work</a:t>
            </a:r>
          </a:p>
          <a:p>
            <a:r>
              <a:rPr lang="en-US" sz="2600" dirty="0"/>
              <a:t>Speed up new projects</a:t>
            </a:r>
          </a:p>
          <a:p>
            <a:r>
              <a:rPr lang="en-US" sz="2600" dirty="0"/>
              <a:t>People can </a:t>
            </a:r>
          </a:p>
          <a:p>
            <a:pPr lvl="1"/>
            <a:r>
              <a:rPr lang="en-US" dirty="0"/>
              <a:t>Answer questions on their own about your work</a:t>
            </a:r>
          </a:p>
          <a:p>
            <a:pPr lvl="1"/>
            <a:r>
              <a:rPr lang="en-US" dirty="0"/>
              <a:t>Ask new questions with your data/analyses</a:t>
            </a:r>
          </a:p>
          <a:p>
            <a:r>
              <a:rPr lang="en-US" sz="2600" dirty="0"/>
              <a:t>Good way to standardize practices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4C71D5-2062-5B41-AFE4-49008C6BCBA1}"/>
              </a:ext>
            </a:extLst>
          </p:cNvPr>
          <p:cNvSpPr/>
          <p:nvPr/>
        </p:nvSpPr>
        <p:spPr>
          <a:xfrm>
            <a:off x="6400208" y="1306766"/>
            <a:ext cx="5453946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/>
              <a:t>How?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Code: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600" dirty="0"/>
              <a:t>Personal Website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600" dirty="0"/>
              <a:t>GitHub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600" dirty="0"/>
              <a:t>Resources: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Rmarkdown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GoogleColab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Binder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/>
              <a:t>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600" dirty="0"/>
              <a:t>GitHub (non-sensitive only)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600" dirty="0" err="1"/>
              <a:t>Openneuro.org</a:t>
            </a:r>
            <a:r>
              <a:rPr lang="en-US" sz="2600" dirty="0"/>
              <a:t> (fMRI, MEG, EEG, </a:t>
            </a:r>
            <a:r>
              <a:rPr lang="en-US" sz="2600" dirty="0" err="1"/>
              <a:t>iEEG</a:t>
            </a:r>
            <a:r>
              <a:rPr lang="en-US" sz="2600" dirty="0"/>
              <a:t>, </a:t>
            </a:r>
            <a:r>
              <a:rPr lang="en-US" sz="2600" dirty="0" err="1"/>
              <a:t>ECoG</a:t>
            </a:r>
            <a:r>
              <a:rPr lang="en-US" sz="26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BECD3-CDAA-1940-87B3-3628128A6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013" y="2912915"/>
            <a:ext cx="710639" cy="7580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67C151-B79F-D64D-AE7C-FF79E7812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766" y="4168790"/>
            <a:ext cx="1533388" cy="807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5DE808-2780-8C49-8A78-235CDE5B0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2860" y="2887329"/>
            <a:ext cx="700439" cy="812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B4D675-FFA1-164E-B917-FF39B418D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2462" y="3733531"/>
            <a:ext cx="1268287" cy="55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390A-8456-B74D-9FDC-89A9E4B03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4CDCE-4BC5-464F-904C-B31462660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https://github.com/nicktfranklin/OpenScienceWorkshop2019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7143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CC8C-D8F8-5A45-BBF3-A0B0870AF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Science: pragmatic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8A473-7B0A-EF4B-860F-6E1603D93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Science should be repeatable, reproducible and should replicate.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Picture Placeholder 4">
            <a:extLst>
              <a:ext uri="{FF2B5EF4-FFF2-40B4-BE49-F238E27FC236}">
                <a16:creationId xmlns:a16="http://schemas.microsoft.com/office/drawing/2014/main" id="{A2016C9A-76E8-C640-AAF9-3E2577FEF5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6228780"/>
              </p:ext>
            </p:extLst>
          </p:nvPr>
        </p:nvGraphicFramePr>
        <p:xfrm>
          <a:off x="2883636" y="2640226"/>
          <a:ext cx="6424728" cy="3287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3860">
                  <a:extLst>
                    <a:ext uri="{9D8B030D-6E8A-4147-A177-3AD203B41FA5}">
                      <a16:colId xmlns:a16="http://schemas.microsoft.com/office/drawing/2014/main" val="495368565"/>
                    </a:ext>
                  </a:extLst>
                </a:gridCol>
                <a:gridCol w="713860">
                  <a:extLst>
                    <a:ext uri="{9D8B030D-6E8A-4147-A177-3AD203B41FA5}">
                      <a16:colId xmlns:a16="http://schemas.microsoft.com/office/drawing/2014/main" val="1063661409"/>
                    </a:ext>
                  </a:extLst>
                </a:gridCol>
                <a:gridCol w="2498504">
                  <a:extLst>
                    <a:ext uri="{9D8B030D-6E8A-4147-A177-3AD203B41FA5}">
                      <a16:colId xmlns:a16="http://schemas.microsoft.com/office/drawing/2014/main" val="1479851905"/>
                    </a:ext>
                  </a:extLst>
                </a:gridCol>
                <a:gridCol w="2498504">
                  <a:extLst>
                    <a:ext uri="{9D8B030D-6E8A-4147-A177-3AD203B41FA5}">
                      <a16:colId xmlns:a16="http://schemas.microsoft.com/office/drawing/2014/main" val="188804056"/>
                    </a:ext>
                  </a:extLst>
                </a:gridCol>
              </a:tblGrid>
              <a:tr h="649462">
                <a:tc>
                  <a:txBody>
                    <a:bodyPr/>
                    <a:lstStyle/>
                    <a:p>
                      <a:pPr algn="ctr"/>
                      <a:endParaRPr lang="en-GB" sz="1500" dirty="0">
                        <a:latin typeface="Gill Sans MT" panose="020B0502020104020203" pitchFamily="34" charset="0"/>
                      </a:endParaRPr>
                    </a:p>
                  </a:txBody>
                  <a:tcPr marL="71955" marR="71955" marT="35978" marB="359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>
                        <a:latin typeface="Gill Sans MT" panose="020B0502020104020203" pitchFamily="34" charset="0"/>
                      </a:endParaRPr>
                    </a:p>
                  </a:txBody>
                  <a:tcPr marL="71955" marR="71955" marT="35978" marB="35978"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3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Data</a:t>
                      </a:r>
                      <a:endParaRPr lang="en-GB" sz="38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marL="101140" marR="101140" marT="50570" marB="50570" anchor="ctr">
                    <a:solidFill>
                      <a:srgbClr val="00808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0884886"/>
                  </a:ext>
                </a:extLst>
              </a:tr>
              <a:tr h="573510">
                <a:tc>
                  <a:txBody>
                    <a:bodyPr/>
                    <a:lstStyle/>
                    <a:p>
                      <a:pPr algn="ctr"/>
                      <a:endParaRPr lang="en-GB" sz="1500" dirty="0">
                        <a:latin typeface="Gill Sans MT" panose="020B0502020104020203" pitchFamily="34" charset="0"/>
                      </a:endParaRPr>
                    </a:p>
                  </a:txBody>
                  <a:tcPr marL="71955" marR="71955" marT="35978" marB="359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500" dirty="0">
                        <a:latin typeface="Gill Sans MT" panose="020B0502020104020203" pitchFamily="34" charset="0"/>
                      </a:endParaRPr>
                    </a:p>
                  </a:txBody>
                  <a:tcPr marL="71955" marR="71955" marT="35978" marB="35978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Gill Sans MT" panose="020B0502020104020203" pitchFamily="34" charset="0"/>
                        </a:rPr>
                        <a:t>Same</a:t>
                      </a:r>
                      <a:endParaRPr lang="en-GB" sz="2000" dirty="0">
                        <a:latin typeface="Gill Sans MT" panose="020B0502020104020203" pitchFamily="34" charset="0"/>
                      </a:endParaRPr>
                    </a:p>
                  </a:txBody>
                  <a:tcPr marL="71955" marR="71955" marT="35978" marB="35978"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Gill Sans MT" panose="020B0502020104020203" pitchFamily="34" charset="0"/>
                        </a:rPr>
                        <a:t>Different</a:t>
                      </a:r>
                      <a:endParaRPr lang="en-GB" sz="2000" dirty="0">
                        <a:latin typeface="Gill Sans MT" panose="020B0502020104020203" pitchFamily="34" charset="0"/>
                      </a:endParaRPr>
                    </a:p>
                  </a:txBody>
                  <a:tcPr marL="71955" marR="71955" marT="35978" marB="35978"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976131"/>
                  </a:ext>
                </a:extLst>
              </a:tr>
              <a:tr h="1032318">
                <a:tc rowSpan="2">
                  <a:txBody>
                    <a:bodyPr/>
                    <a:lstStyle/>
                    <a:p>
                      <a:pPr algn="ctr"/>
                      <a:r>
                        <a:rPr lang="en-GB" sz="30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Analysis</a:t>
                      </a:r>
                    </a:p>
                  </a:txBody>
                  <a:tcPr marL="101140" marR="101140" marT="50570" marB="50570" vert="vert270"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Gill Sans MT" panose="020B0502020104020203" pitchFamily="34" charset="0"/>
                        </a:rPr>
                        <a:t>Same</a:t>
                      </a:r>
                    </a:p>
                  </a:txBody>
                  <a:tcPr marL="71955" marR="71955" marT="35978" marB="35978" vert="vert270"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Reproducible</a:t>
                      </a:r>
                      <a:endParaRPr lang="en-GB" sz="1300" dirty="0">
                        <a:latin typeface="Gill Sans MT" panose="020B0502020104020203" pitchFamily="34" charset="0"/>
                      </a:endParaRPr>
                    </a:p>
                  </a:txBody>
                  <a:tcPr marL="71955" marR="71955" marT="35978" marB="35978"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Replicable</a:t>
                      </a:r>
                      <a:endParaRPr lang="en-GB" sz="1300" dirty="0">
                        <a:latin typeface="Gill Sans MT" panose="020B0502020104020203" pitchFamily="34" charset="0"/>
                      </a:endParaRPr>
                    </a:p>
                  </a:txBody>
                  <a:tcPr marL="71955" marR="71955" marT="35978" marB="35978"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240244"/>
                  </a:ext>
                </a:extLst>
              </a:tr>
              <a:tr h="1032318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latin typeface="Gill Sans MT" panose="020B0502020104020203" pitchFamily="34" charset="0"/>
                        </a:rPr>
                        <a:t>Different</a:t>
                      </a:r>
                      <a:endParaRPr lang="en-GB" sz="1500" dirty="0">
                        <a:latin typeface="Gill Sans MT" panose="020B0502020104020203" pitchFamily="34" charset="0"/>
                      </a:endParaRPr>
                    </a:p>
                  </a:txBody>
                  <a:tcPr marL="71955" marR="71955" marT="35978" marB="35978" vert="vert270" anchor="ctr">
                    <a:solidFill>
                      <a:srgbClr val="00808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Robust</a:t>
                      </a:r>
                      <a:endParaRPr lang="en-GB" sz="1300" dirty="0">
                        <a:latin typeface="Gill Sans MT" panose="020B0502020104020203" pitchFamily="34" charset="0"/>
                      </a:endParaRPr>
                    </a:p>
                  </a:txBody>
                  <a:tcPr marL="71955" marR="71955" marT="35978" marB="35978"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Gill Sans MT" panose="020B0502020104020203" pitchFamily="34" charset="0"/>
                        </a:rPr>
                        <a:t>Generalisable</a:t>
                      </a:r>
                    </a:p>
                  </a:txBody>
                  <a:tcPr marL="71955" marR="71955" marT="35978" marB="35978" anchor="ctr">
                    <a:solidFill>
                      <a:srgbClr val="00808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93883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7C382CF-1A0E-4C4C-9B0C-442E95DBDDA3}"/>
              </a:ext>
            </a:extLst>
          </p:cNvPr>
          <p:cNvSpPr/>
          <p:nvPr/>
        </p:nvSpPr>
        <p:spPr>
          <a:xfrm>
            <a:off x="2883636" y="5927834"/>
            <a:ext cx="689333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https://the-</a:t>
            </a:r>
            <a:r>
              <a:rPr lang="en-GB" sz="1400" dirty="0" err="1"/>
              <a:t>turing</a:t>
            </a:r>
            <a:r>
              <a:rPr lang="en-GB" sz="1400" dirty="0"/>
              <a:t>-</a:t>
            </a:r>
            <a:r>
              <a:rPr lang="en-GB" sz="1400" dirty="0" err="1"/>
              <a:t>way.netlify.com</a:t>
            </a:r>
            <a:r>
              <a:rPr lang="en-GB" sz="1400" dirty="0"/>
              <a:t>/reproducibility/03/</a:t>
            </a:r>
            <a:r>
              <a:rPr lang="en-GB" sz="1400" dirty="0" err="1"/>
              <a:t>definitions.html</a:t>
            </a:r>
            <a:endParaRPr lang="en-GB" sz="1400" dirty="0"/>
          </a:p>
          <a:p>
            <a:r>
              <a:rPr lang="en-GB" sz="1400" dirty="0"/>
              <a:t>#</a:t>
            </a:r>
            <a:r>
              <a:rPr lang="en-GB" sz="1400" dirty="0" err="1"/>
              <a:t>PyDataLDN</a:t>
            </a:r>
            <a:r>
              <a:rPr lang="en-GB" sz="1400" dirty="0"/>
              <a:t> #</a:t>
            </a:r>
            <a:r>
              <a:rPr lang="en-GB" sz="1400" dirty="0" err="1"/>
              <a:t>TuringWay</a:t>
            </a:r>
            <a:r>
              <a:rPr lang="en-GB" sz="1400" dirty="0"/>
              <a:t> @</a:t>
            </a:r>
            <a:r>
              <a:rPr lang="en-GB" sz="1400" dirty="0" err="1"/>
              <a:t>kirstie_j</a:t>
            </a:r>
            <a:endParaRPr lang="en-GB" sz="1400" dirty="0"/>
          </a:p>
          <a:p>
            <a:r>
              <a:rPr lang="en-US" sz="1400" dirty="0"/>
              <a:t>https://</a:t>
            </a:r>
            <a:r>
              <a:rPr lang="en-US" sz="1400" dirty="0" err="1"/>
              <a:t>doi.org</a:t>
            </a:r>
            <a:r>
              <a:rPr lang="en-US" sz="1400" dirty="0"/>
              <a:t>/10.5281/zenodo.3333760</a:t>
            </a:r>
          </a:p>
        </p:txBody>
      </p:sp>
    </p:spTree>
    <p:extLst>
      <p:ext uri="{BB962C8B-B14F-4D97-AF65-F5344CB8AC3E}">
        <p14:creationId xmlns:p14="http://schemas.microsoft.com/office/powerpoint/2010/main" val="71483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052BF9-9A0C-CB4E-BB8B-7ECEC9C4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Preprints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BD5964-576C-7D4B-90F5-A1BCCC497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 early and share often!</a:t>
            </a:r>
          </a:p>
        </p:txBody>
      </p:sp>
    </p:spTree>
    <p:extLst>
      <p:ext uri="{BB962C8B-B14F-4D97-AF65-F5344CB8AC3E}">
        <p14:creationId xmlns:p14="http://schemas.microsoft.com/office/powerpoint/2010/main" val="2103965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35FC-9217-9A46-8D17-6BD0D1D4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166" y="365124"/>
            <a:ext cx="10515600" cy="1325563"/>
          </a:xfrm>
        </p:spPr>
        <p:txBody>
          <a:bodyPr/>
          <a:lstStyle/>
          <a:p>
            <a:r>
              <a:rPr lang="en-US" dirty="0"/>
              <a:t>Preprints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190DD-70C9-994F-901F-DE7D6FBEF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41" y="2756588"/>
            <a:ext cx="3443868" cy="1022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03E6C5-A69A-AE45-8FA8-2FD0784FC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782" y="4116672"/>
            <a:ext cx="1725986" cy="2060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2C5C1D-2218-C44B-B48A-3613A15C7606}"/>
              </a:ext>
            </a:extLst>
          </p:cNvPr>
          <p:cNvSpPr txBox="1"/>
          <p:nvPr/>
        </p:nvSpPr>
        <p:spPr>
          <a:xfrm>
            <a:off x="4456876" y="545084"/>
            <a:ext cx="761337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Share your manuscripts early, before peer review process is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DOIs make it cite-able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journals are fine with it. Check the policy here: </a:t>
            </a:r>
            <a:r>
              <a:rPr lang="en-US" sz="2400" dirty="0">
                <a:solidFill>
                  <a:srgbClr val="0432FF"/>
                </a:solidFill>
                <a:hlinkClick r:id="rId5"/>
              </a:rPr>
              <a:t>http://www.sherpa.ac.uk/romeo/index.php</a:t>
            </a:r>
            <a:endParaRPr lang="en-US" sz="2400" dirty="0">
              <a:solidFill>
                <a:srgbClr val="0432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432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Advantages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Pear review is important, but slow…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Others can read your work earlier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Cited earlier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Fairly well respected at this point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Track readership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Disadvantages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People may not read final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F193B-DA5C-D64B-B49C-E7F6F64D0319}"/>
              </a:ext>
            </a:extLst>
          </p:cNvPr>
          <p:cNvSpPr txBox="1"/>
          <p:nvPr/>
        </p:nvSpPr>
        <p:spPr>
          <a:xfrm>
            <a:off x="1118102" y="1463520"/>
            <a:ext cx="2395960" cy="1015663"/>
          </a:xfrm>
          <a:prstGeom prst="rect">
            <a:avLst/>
          </a:prstGeom>
          <a:solidFill>
            <a:srgbClr val="B31B1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arXiv</a:t>
            </a:r>
            <a:endParaRPr lang="en-US" sz="6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87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7627-EE12-5345-B9D2-DF0522AB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(all) research outputs in a </a:t>
            </a:r>
            <a:br>
              <a:rPr lang="en-US" dirty="0"/>
            </a:br>
            <a:r>
              <a:rPr lang="en-US" dirty="0"/>
              <a:t>citable, shareable, discoverable manner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90BB4-829C-834C-A1E1-4CF9A501F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slap a DOI on anything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“digital object identifiers”: unique universal object identifier </a:t>
            </a:r>
          </a:p>
        </p:txBody>
      </p:sp>
    </p:spTree>
    <p:extLst>
      <p:ext uri="{BB962C8B-B14F-4D97-AF65-F5344CB8AC3E}">
        <p14:creationId xmlns:p14="http://schemas.microsoft.com/office/powerpoint/2010/main" val="805497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object, table, cake&#10;&#10;Description automatically generated">
            <a:extLst>
              <a:ext uri="{FF2B5EF4-FFF2-40B4-BE49-F238E27FC236}">
                <a16:creationId xmlns:a16="http://schemas.microsoft.com/office/drawing/2014/main" id="{4EF74B4B-27AC-1E45-8F76-D80FADF72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411" y="331075"/>
            <a:ext cx="7353177" cy="47178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489F64-9416-124D-9CA1-EE510EF625E8}"/>
              </a:ext>
            </a:extLst>
          </p:cNvPr>
          <p:cNvSpPr/>
          <p:nvPr/>
        </p:nvSpPr>
        <p:spPr>
          <a:xfrm>
            <a:off x="2419412" y="5111948"/>
            <a:ext cx="7353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Churchland, A. K.,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Bekheet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G.,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Cascone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B.,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Chartarifsky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L.,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Juavinett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A. L.,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Musall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S., Najafi, F.,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Pisupati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S.,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Urai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A. (May 2018)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Churchland birthday data cake.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dirty="0">
                <a:hlinkClick r:id="rId3"/>
              </a:rPr>
              <a:t>http://dx.doi.org/10.14224/1.36589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837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7627-EE12-5345-B9D2-DF0522AB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(all) research outputs in a </a:t>
            </a:r>
            <a:br>
              <a:rPr lang="en-US" dirty="0"/>
            </a:br>
            <a:r>
              <a:rPr lang="en-US" dirty="0"/>
              <a:t>citable, shareable, discoverable manner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90BB4-829C-834C-A1E1-4CF9A501F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slap a DOI on anything</a:t>
            </a:r>
          </a:p>
          <a:p>
            <a:endParaRPr lang="en-US" dirty="0"/>
          </a:p>
          <a:p>
            <a:r>
              <a:rPr lang="en-US" dirty="0"/>
              <a:t>Institutional repositories</a:t>
            </a:r>
          </a:p>
          <a:p>
            <a:r>
              <a:rPr lang="en-US" dirty="0" err="1"/>
              <a:t>Figshare</a:t>
            </a:r>
            <a:r>
              <a:rPr lang="en-US" dirty="0"/>
              <a:t> (free and paid plans)</a:t>
            </a:r>
          </a:p>
          <a:p>
            <a:r>
              <a:rPr lang="en-US" dirty="0" err="1"/>
              <a:t>Zenodo</a:t>
            </a:r>
            <a:r>
              <a:rPr lang="en-US" dirty="0"/>
              <a:t> (free)</a:t>
            </a:r>
          </a:p>
          <a:p>
            <a:r>
              <a:rPr lang="en-US" dirty="0"/>
              <a:t>OSF (free)</a:t>
            </a:r>
          </a:p>
        </p:txBody>
      </p:sp>
    </p:spTree>
    <p:extLst>
      <p:ext uri="{BB962C8B-B14F-4D97-AF65-F5344CB8AC3E}">
        <p14:creationId xmlns:p14="http://schemas.microsoft.com/office/powerpoint/2010/main" val="21177073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50EA1-810E-3F43-A99D-B0073E33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do open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701DA-4043-8B44-833F-325723DC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Takes time</a:t>
            </a:r>
          </a:p>
          <a:p>
            <a:r>
              <a:rPr lang="en-US" sz="2600" dirty="0"/>
              <a:t>People might email you questions</a:t>
            </a:r>
          </a:p>
          <a:p>
            <a:r>
              <a:rPr lang="en-US" sz="2600" dirty="0"/>
              <a:t>You’re holding your work to a higher standard</a:t>
            </a:r>
          </a:p>
          <a:p>
            <a:r>
              <a:rPr lang="en-US" sz="2600" dirty="0"/>
              <a:t>Doesn’t count for job promotions</a:t>
            </a:r>
          </a:p>
          <a:p>
            <a:r>
              <a:rPr lang="en-US" sz="2600" dirty="0"/>
              <a:t>Requires additional skills</a:t>
            </a:r>
          </a:p>
          <a:p>
            <a:r>
              <a:rPr lang="en-US" sz="260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487069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50EA1-810E-3F43-A99D-B0073E33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strike="sngStrike" dirty="0"/>
              <a:t>NOT</a:t>
            </a:r>
            <a:r>
              <a:rPr lang="en-US" dirty="0"/>
              <a:t> do open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701DA-4043-8B44-833F-325723DC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trike="sngStrike" dirty="0"/>
              <a:t>Takes time</a:t>
            </a:r>
          </a:p>
          <a:p>
            <a:r>
              <a:rPr lang="en-US" strike="sngStrike" dirty="0"/>
              <a:t>People might email you questions</a:t>
            </a:r>
          </a:p>
          <a:p>
            <a:r>
              <a:rPr lang="en-US" strike="sngStrike" dirty="0"/>
              <a:t>You’re holding your work to a higher standard</a:t>
            </a:r>
          </a:p>
          <a:p>
            <a:r>
              <a:rPr lang="en-US" strike="sngStrike" dirty="0"/>
              <a:t>Doesn’t count for job promotions</a:t>
            </a:r>
          </a:p>
          <a:p>
            <a:r>
              <a:rPr lang="en-US" strike="sngStrike" dirty="0"/>
              <a:t>Requires additional skills</a:t>
            </a:r>
          </a:p>
          <a:p>
            <a:r>
              <a:rPr lang="en-US" strike="sngStrike" dirty="0"/>
              <a:t>….</a:t>
            </a:r>
          </a:p>
          <a:p>
            <a:endParaRPr lang="en-US" dirty="0"/>
          </a:p>
          <a:p>
            <a:r>
              <a:rPr lang="en-US" dirty="0"/>
              <a:t>Disseminate your work </a:t>
            </a:r>
          </a:p>
          <a:p>
            <a:r>
              <a:rPr lang="en-US" dirty="0"/>
              <a:t>Build confidence in your work</a:t>
            </a:r>
          </a:p>
          <a:p>
            <a:r>
              <a:rPr lang="en-US" dirty="0"/>
              <a:t>Better science</a:t>
            </a:r>
          </a:p>
        </p:txBody>
      </p:sp>
    </p:spTree>
    <p:extLst>
      <p:ext uri="{BB962C8B-B14F-4D97-AF65-F5344CB8AC3E}">
        <p14:creationId xmlns:p14="http://schemas.microsoft.com/office/powerpoint/2010/main" val="2321903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B782F8-679B-3847-B4EB-C58110932D6A}"/>
              </a:ext>
            </a:extLst>
          </p:cNvPr>
          <p:cNvSpPr/>
          <p:nvPr/>
        </p:nvSpPr>
        <p:spPr>
          <a:xfrm>
            <a:off x="0" y="0"/>
            <a:ext cx="32918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p-Down Arrow 3">
            <a:extLst>
              <a:ext uri="{FF2B5EF4-FFF2-40B4-BE49-F238E27FC236}">
                <a16:creationId xmlns:a16="http://schemas.microsoft.com/office/drawing/2014/main" id="{4A7CB05C-9C66-E943-9232-F8B546895228}"/>
              </a:ext>
            </a:extLst>
          </p:cNvPr>
          <p:cNvSpPr/>
          <p:nvPr/>
        </p:nvSpPr>
        <p:spPr>
          <a:xfrm>
            <a:off x="947655" y="767541"/>
            <a:ext cx="1302327" cy="5389418"/>
          </a:xfrm>
          <a:prstGeom prst="upDownArrow">
            <a:avLst/>
          </a:prstGeom>
          <a:gradFill flip="none" rotWithShape="1">
            <a:gsLst>
              <a:gs pos="6000">
                <a:schemeClr val="bg1"/>
              </a:gs>
              <a:gs pos="25000">
                <a:schemeClr val="accent1">
                  <a:lumMod val="40000"/>
                  <a:lumOff val="60000"/>
                </a:schemeClr>
              </a:gs>
              <a:gs pos="67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72E95-D6E5-5745-AB6E-50C163852395}"/>
              </a:ext>
            </a:extLst>
          </p:cNvPr>
          <p:cNvSpPr txBox="1"/>
          <p:nvPr/>
        </p:nvSpPr>
        <p:spPr>
          <a:xfrm>
            <a:off x="-243837" y="6188687"/>
            <a:ext cx="368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Less effortful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to adopt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664AA-B830-8842-B85D-B8CFA9985333}"/>
              </a:ext>
            </a:extLst>
          </p:cNvPr>
          <p:cNvSpPr txBox="1"/>
          <p:nvPr/>
        </p:nvSpPr>
        <p:spPr>
          <a:xfrm>
            <a:off x="-243838" y="96314"/>
            <a:ext cx="368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effortful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to adopt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E8FECA-DFE7-B041-9B3D-4441857E6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614" y="5495856"/>
            <a:ext cx="2086697" cy="805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EE35CF-AE3E-044A-AFC7-88022688D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632" y="5305947"/>
            <a:ext cx="2637905" cy="944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D9E946-FA9B-B549-95F5-53E915F3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8637" y="2435609"/>
            <a:ext cx="1568856" cy="15845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0919EA-2D66-1841-B70A-A2E7125C6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0622" y="3308540"/>
            <a:ext cx="2269539" cy="8501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CADBD2-C7A9-1146-A128-09E0D8B2D7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8780" y="6133320"/>
            <a:ext cx="790003" cy="6425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B87F4D-93E2-6745-9850-324D4955D085}"/>
              </a:ext>
            </a:extLst>
          </p:cNvPr>
          <p:cNvSpPr txBox="1"/>
          <p:nvPr/>
        </p:nvSpPr>
        <p:spPr>
          <a:xfrm>
            <a:off x="3535677" y="137782"/>
            <a:ext cx="8656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Lab-/</a:t>
            </a:r>
            <a:r>
              <a:rPr lang="en-US" sz="3200" dirty="0" err="1"/>
              <a:t>collab</a:t>
            </a:r>
            <a:r>
              <a:rPr lang="en-US" sz="3200" dirty="0"/>
              <a:t>-/field-wide pipelines, wikis, etc.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89AF9A-B786-9E4B-9F3B-B24930956E73}"/>
              </a:ext>
            </a:extLst>
          </p:cNvPr>
          <p:cNvSpPr txBox="1"/>
          <p:nvPr/>
        </p:nvSpPr>
        <p:spPr>
          <a:xfrm>
            <a:off x="-1" y="2581106"/>
            <a:ext cx="3291841" cy="1572768"/>
          </a:xfrm>
          <a:prstGeom prst="rect">
            <a:avLst/>
          </a:prstGeom>
          <a:solidFill>
            <a:schemeClr val="bg1"/>
          </a:solidFill>
          <a:ln w="101600"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4400" b="1" dirty="0">
                <a:ln w="25400" cmpd="sng">
                  <a:noFill/>
                </a:ln>
              </a:rPr>
              <a:t>Tools</a:t>
            </a:r>
            <a:r>
              <a:rPr lang="en-US" sz="4400" b="1" dirty="0">
                <a:ln w="25400" cmpd="dbl">
                  <a:noFill/>
                </a:ln>
              </a:rPr>
              <a:t> </a:t>
            </a:r>
            <a:r>
              <a:rPr lang="en-US" sz="4400" b="1" dirty="0">
                <a:ln w="25400" cmpd="sng">
                  <a:noFill/>
                </a:ln>
              </a:rPr>
              <a:t>&amp;</a:t>
            </a:r>
          </a:p>
          <a:p>
            <a:pPr algn="ctr"/>
            <a:r>
              <a:rPr lang="en-US" sz="4400" b="1" dirty="0">
                <a:ln w="25400" cmpd="sng">
                  <a:noFill/>
                </a:ln>
              </a:rPr>
              <a:t>Resources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022179-3387-0E4A-9600-2BC82D6A0817}"/>
              </a:ext>
            </a:extLst>
          </p:cNvPr>
          <p:cNvCxnSpPr/>
          <p:nvPr/>
        </p:nvCxnSpPr>
        <p:spPr>
          <a:xfrm>
            <a:off x="3291840" y="0"/>
            <a:ext cx="0" cy="685800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FE61E3-6F3F-944A-9641-67367249B579}"/>
              </a:ext>
            </a:extLst>
          </p:cNvPr>
          <p:cNvCxnSpPr>
            <a:cxnSpLocks/>
          </p:cNvCxnSpPr>
          <p:nvPr/>
        </p:nvCxnSpPr>
        <p:spPr>
          <a:xfrm flipH="1">
            <a:off x="-1" y="2581106"/>
            <a:ext cx="329184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111226B-2472-2543-9EDF-C1CF214FF4DE}"/>
              </a:ext>
            </a:extLst>
          </p:cNvPr>
          <p:cNvCxnSpPr>
            <a:cxnSpLocks/>
          </p:cNvCxnSpPr>
          <p:nvPr/>
        </p:nvCxnSpPr>
        <p:spPr>
          <a:xfrm flipH="1">
            <a:off x="-1" y="4153874"/>
            <a:ext cx="329184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7281C31-AF17-D74B-BAD0-5E363736AF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0863" y="6133320"/>
            <a:ext cx="2086698" cy="6877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98B8E36-9DB8-1641-B284-353795E4E5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4385" y="4177025"/>
            <a:ext cx="918434" cy="10965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556BCC8-F4F9-FD4A-867F-5AC29177E1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2376" y="4445895"/>
            <a:ext cx="2086698" cy="61935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A6FC55-455F-2445-82B3-233247D73DA3}"/>
              </a:ext>
            </a:extLst>
          </p:cNvPr>
          <p:cNvSpPr txBox="1"/>
          <p:nvPr/>
        </p:nvSpPr>
        <p:spPr>
          <a:xfrm>
            <a:off x="4031889" y="1004203"/>
            <a:ext cx="4326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Registered reports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48AC897-33D1-A34D-A94C-E5E76D9D8B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6738" y="4319584"/>
            <a:ext cx="1139868" cy="12158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4478D4D-5CDC-F043-85A9-3941BF7354F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32863" y="3429000"/>
            <a:ext cx="1157503" cy="13420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77C15D-5113-C543-8E8C-E27ED6616A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68639" y="2658076"/>
            <a:ext cx="2086698" cy="91965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FDADC27-5637-9A4C-A142-AAC08B07A96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4149" b="24756"/>
          <a:stretch/>
        </p:blipFill>
        <p:spPr>
          <a:xfrm>
            <a:off x="5281215" y="1946488"/>
            <a:ext cx="2604928" cy="70114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CAE4764-2C26-2D4B-9423-B5B9C54FF9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15853" y="1939495"/>
            <a:ext cx="1421708" cy="11558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4071EEE-4900-CF43-8866-4F182805D5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23683" y="6282564"/>
            <a:ext cx="1681895" cy="50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71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656C06-D6A1-9649-B667-A22548CE9ABF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406413"/>
          <a:ext cx="10972800" cy="60451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6362">
                  <a:extLst>
                    <a:ext uri="{9D8B030D-6E8A-4147-A177-3AD203B41FA5}">
                      <a16:colId xmlns:a16="http://schemas.microsoft.com/office/drawing/2014/main" val="885232190"/>
                    </a:ext>
                  </a:extLst>
                </a:gridCol>
                <a:gridCol w="2950234">
                  <a:extLst>
                    <a:ext uri="{9D8B030D-6E8A-4147-A177-3AD203B41FA5}">
                      <a16:colId xmlns:a16="http://schemas.microsoft.com/office/drawing/2014/main" val="1517215447"/>
                    </a:ext>
                  </a:extLst>
                </a:gridCol>
                <a:gridCol w="2766204">
                  <a:extLst>
                    <a:ext uri="{9D8B030D-6E8A-4147-A177-3AD203B41FA5}">
                      <a16:colId xmlns:a16="http://schemas.microsoft.com/office/drawing/2014/main" val="2938319668"/>
                    </a:ext>
                  </a:extLst>
                </a:gridCol>
              </a:tblGrid>
              <a:tr h="600566">
                <a:tc>
                  <a:txBody>
                    <a:bodyPr/>
                    <a:lstStyle/>
                    <a:p>
                      <a:r>
                        <a:rPr lang="en-US" b="1" dirty="0"/>
                        <a:t>Open science activity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Primary (majority) tools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Additional tools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501482"/>
                  </a:ext>
                </a:extLst>
              </a:tr>
              <a:tr h="600566">
                <a:tc>
                  <a:txBody>
                    <a:bodyPr/>
                    <a:lstStyle/>
                    <a:p>
                      <a:r>
                        <a:rPr lang="en-US" dirty="0"/>
                        <a:t>Share 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GitHub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169333"/>
                  </a:ext>
                </a:extLst>
              </a:tr>
              <a:tr h="600566">
                <a:tc>
                  <a:txBody>
                    <a:bodyPr/>
                    <a:lstStyle/>
                    <a:p>
                      <a:r>
                        <a:rPr lang="en-US" dirty="0"/>
                        <a:t>Share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Zenodo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Figshare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173500"/>
                  </a:ext>
                </a:extLst>
              </a:tr>
              <a:tr h="600566">
                <a:tc>
                  <a:txBody>
                    <a:bodyPr/>
                    <a:lstStyle/>
                    <a:p>
                      <a:r>
                        <a:rPr lang="en-US" dirty="0"/>
                        <a:t>Share posters, presentations, tutorials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Zenodo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Figshare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003913"/>
                  </a:ext>
                </a:extLst>
              </a:tr>
              <a:tr h="600566">
                <a:tc>
                  <a:txBody>
                    <a:bodyPr/>
                    <a:lstStyle/>
                    <a:p>
                      <a:r>
                        <a:rPr lang="en-US" dirty="0"/>
                        <a:t>Share published manuscripts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ORCID, Google scholar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OSF, personal website, </a:t>
                      </a:r>
                      <a:r>
                        <a:rPr lang="en-US" dirty="0" err="1"/>
                        <a:t>Zenodo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Figshare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926171"/>
                  </a:ext>
                </a:extLst>
              </a:tr>
              <a:tr h="600566">
                <a:tc>
                  <a:txBody>
                    <a:bodyPr/>
                    <a:lstStyle/>
                    <a:p>
                      <a:r>
                        <a:rPr lang="en-US" dirty="0"/>
                        <a:t>Preregistrations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592518"/>
                  </a:ext>
                </a:extLst>
              </a:tr>
              <a:tr h="600566">
                <a:tc>
                  <a:txBody>
                    <a:bodyPr/>
                    <a:lstStyle/>
                    <a:p>
                      <a:r>
                        <a:rPr lang="en-US" dirty="0"/>
                        <a:t>Registered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Journal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172210"/>
                  </a:ext>
                </a:extLst>
              </a:tr>
              <a:tr h="600566">
                <a:tc>
                  <a:txBody>
                    <a:bodyPr/>
                    <a:lstStyle/>
                    <a:p>
                      <a:r>
                        <a:rPr lang="en-US" dirty="0"/>
                        <a:t>Preprints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PsyArXiv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bioRxiv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arXiv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OSF, personal website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206033"/>
                  </a:ext>
                </a:extLst>
              </a:tr>
              <a:tr h="600566">
                <a:tc>
                  <a:txBody>
                    <a:bodyPr/>
                    <a:lstStyle/>
                    <a:p>
                      <a:r>
                        <a:rPr lang="en-US" dirty="0"/>
                        <a:t>”Notebooks”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Google </a:t>
                      </a:r>
                      <a:r>
                        <a:rPr lang="en-US" dirty="0" err="1"/>
                        <a:t>colab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Jupyter</a:t>
                      </a:r>
                      <a:r>
                        <a:rPr lang="en-US" dirty="0"/>
                        <a:t> Notebook, </a:t>
                      </a:r>
                      <a:r>
                        <a:rPr lang="en-US" dirty="0" err="1"/>
                        <a:t>Rmarkdown</a:t>
                      </a:r>
                      <a:r>
                        <a:rPr lang="en-US" dirty="0"/>
                        <a:t>, binder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998218"/>
                  </a:ext>
                </a:extLst>
              </a:tr>
              <a:tr h="600566">
                <a:tc>
                  <a:txBody>
                    <a:bodyPr/>
                    <a:lstStyle/>
                    <a:p>
                      <a:r>
                        <a:rPr lang="en-US" dirty="0"/>
                        <a:t>Software </a:t>
                      </a:r>
                      <a:r>
                        <a:rPr lang="en-US" dirty="0" err="1"/>
                        <a:t>compatability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Binder, Docker, Singularity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4448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413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9BD7-BE3C-3245-A75E-8453AC86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5121275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1C2F5-4858-E440-B421-653D4E40D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86400"/>
            <a:ext cx="10515600" cy="690562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Demo and early version of the slides: </a:t>
            </a:r>
            <a:r>
              <a:rPr lang="en-US" sz="1800" dirty="0">
                <a:hlinkClick r:id="rId2"/>
              </a:rPr>
              <a:t>https://github.com/nicktfranklin/OpenScienceWorkshop2019</a:t>
            </a:r>
            <a:endParaRPr lang="en-US" sz="1800" dirty="0"/>
          </a:p>
          <a:p>
            <a:r>
              <a:rPr lang="en-US" sz="1800" dirty="0"/>
              <a:t>Thanks to Stephanie </a:t>
            </a:r>
            <a:r>
              <a:rPr lang="en-US" sz="1800" dirty="0" err="1"/>
              <a:t>DeCross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36892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8A473-7B0A-EF4B-860F-6E1603D93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Science should be repeatable, reproducible and should replicate. </a:t>
            </a:r>
          </a:p>
          <a:p>
            <a:endParaRPr lang="en-US" dirty="0"/>
          </a:p>
          <a:p>
            <a:r>
              <a:rPr lang="en-US" dirty="0"/>
              <a:t>“Open Science” </a:t>
            </a:r>
          </a:p>
          <a:p>
            <a:pPr lvl="1"/>
            <a:r>
              <a:rPr lang="en-US" dirty="0"/>
              <a:t>Share data, materials and/or code</a:t>
            </a:r>
          </a:p>
          <a:p>
            <a:pPr lvl="1"/>
            <a:r>
              <a:rPr lang="en-US" dirty="0"/>
              <a:t>Accelerate communication with preprints </a:t>
            </a:r>
          </a:p>
          <a:p>
            <a:pPr lvl="1"/>
            <a:r>
              <a:rPr lang="en-US" dirty="0"/>
              <a:t>Increase transparency through registration.</a:t>
            </a:r>
          </a:p>
          <a:p>
            <a:pPr lvl="1"/>
            <a:endParaRPr lang="en-US" dirty="0"/>
          </a:p>
          <a:p>
            <a:r>
              <a:rPr lang="en-US" dirty="0"/>
              <a:t>Argument: open science promotes higher quality work and accelerates science 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499595-0E7D-5B45-8112-E7890F0B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Science: pragmatic view</a:t>
            </a:r>
          </a:p>
        </p:txBody>
      </p:sp>
    </p:spTree>
    <p:extLst>
      <p:ext uri="{BB962C8B-B14F-4D97-AF65-F5344CB8AC3E}">
        <p14:creationId xmlns:p14="http://schemas.microsoft.com/office/powerpoint/2010/main" val="153806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3E4C8-FE09-FA42-AB0A-308657BD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Science: pragmatic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D2BA9-2398-5F47-BCAD-EE3EC7C4F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Methods</a:t>
            </a:r>
          </a:p>
          <a:p>
            <a:pPr lvl="1"/>
            <a:r>
              <a:rPr lang="en-US" dirty="0" err="1"/>
              <a:t>Pregistration</a:t>
            </a:r>
            <a:r>
              <a:rPr lang="en-US" dirty="0"/>
              <a:t> / Registration</a:t>
            </a:r>
          </a:p>
          <a:p>
            <a:pPr lvl="1"/>
            <a:r>
              <a:rPr lang="en-US" dirty="0"/>
              <a:t>Demonstrate replicability empirically</a:t>
            </a:r>
          </a:p>
          <a:p>
            <a:r>
              <a:rPr lang="en-US" dirty="0"/>
              <a:t>Open Data: sharing data and code</a:t>
            </a:r>
          </a:p>
          <a:p>
            <a:pPr lvl="1"/>
            <a:r>
              <a:rPr lang="en-US" dirty="0"/>
              <a:t>Allows others to evaluate your work  (reproducible)</a:t>
            </a:r>
          </a:p>
          <a:p>
            <a:pPr lvl="1"/>
            <a:r>
              <a:rPr lang="en-US" dirty="0"/>
              <a:t>Encourages consistency and best practices</a:t>
            </a:r>
          </a:p>
          <a:p>
            <a:pPr lvl="1"/>
            <a:r>
              <a:rPr lang="en-US" dirty="0"/>
              <a:t>Facilitates similar studies by different groups (replicability) </a:t>
            </a:r>
          </a:p>
          <a:p>
            <a:r>
              <a:rPr lang="en-US" dirty="0"/>
              <a:t>Open Access: </a:t>
            </a:r>
          </a:p>
          <a:p>
            <a:pPr lvl="1"/>
            <a:r>
              <a:rPr lang="en-US" dirty="0"/>
              <a:t>Preprints, public availability allow for increased feedback prior to publication</a:t>
            </a:r>
          </a:p>
          <a:p>
            <a:pPr lvl="1"/>
            <a:r>
              <a:rPr lang="en-US" dirty="0"/>
              <a:t>“Time-stamps” – lower barriers to open data</a:t>
            </a:r>
          </a:p>
        </p:txBody>
      </p:sp>
    </p:spTree>
    <p:extLst>
      <p:ext uri="{BB962C8B-B14F-4D97-AF65-F5344CB8AC3E}">
        <p14:creationId xmlns:p14="http://schemas.microsoft.com/office/powerpoint/2010/main" val="223793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260B-2E82-D849-A068-0B77550C0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open science?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9CB3F-E729-704C-9017-AB42D77C5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3" y="3429000"/>
            <a:ext cx="5581650" cy="3429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493CBD7-4D09-104B-B439-FE6B0E0439F3}"/>
              </a:ext>
            </a:extLst>
          </p:cNvPr>
          <p:cNvGrpSpPr/>
          <p:nvPr/>
        </p:nvGrpSpPr>
        <p:grpSpPr>
          <a:xfrm>
            <a:off x="6581105" y="673213"/>
            <a:ext cx="6039294" cy="461665"/>
            <a:chOff x="5380073" y="404037"/>
            <a:chExt cx="6039294" cy="4616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4FC336-4D0A-C34E-8D43-40D34C3BD07A}"/>
                </a:ext>
              </a:extLst>
            </p:cNvPr>
            <p:cNvSpPr/>
            <p:nvPr/>
          </p:nvSpPr>
          <p:spPr>
            <a:xfrm>
              <a:off x="5380073" y="404037"/>
              <a:ext cx="2699898" cy="461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467932-2CD2-3B4F-BE15-9E16B43FDA57}"/>
                </a:ext>
              </a:extLst>
            </p:cNvPr>
            <p:cNvSpPr txBox="1"/>
            <p:nvPr/>
          </p:nvSpPr>
          <p:spPr>
            <a:xfrm>
              <a:off x="5380074" y="404037"/>
              <a:ext cx="6039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BEFORE/DURING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1F4C421-7355-9041-B0D3-6F4747513FBE}"/>
              </a:ext>
            </a:extLst>
          </p:cNvPr>
          <p:cNvGrpSpPr/>
          <p:nvPr/>
        </p:nvGrpSpPr>
        <p:grpSpPr>
          <a:xfrm>
            <a:off x="6561792" y="2504713"/>
            <a:ext cx="4290852" cy="461665"/>
            <a:chOff x="5380073" y="2704213"/>
            <a:chExt cx="4290852" cy="461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424395-895B-5E42-AF86-4325C4C83B4B}"/>
                </a:ext>
              </a:extLst>
            </p:cNvPr>
            <p:cNvSpPr/>
            <p:nvPr/>
          </p:nvSpPr>
          <p:spPr>
            <a:xfrm>
              <a:off x="5380073" y="2704213"/>
              <a:ext cx="1469614" cy="461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8DCF39-76CC-1744-92B0-C406062934D7}"/>
                </a:ext>
              </a:extLst>
            </p:cNvPr>
            <p:cNvSpPr txBox="1"/>
            <p:nvPr/>
          </p:nvSpPr>
          <p:spPr>
            <a:xfrm>
              <a:off x="5380075" y="2704213"/>
              <a:ext cx="4290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DURING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129A50-F59D-A84C-94BC-663BB8772D72}"/>
              </a:ext>
            </a:extLst>
          </p:cNvPr>
          <p:cNvGrpSpPr/>
          <p:nvPr/>
        </p:nvGrpSpPr>
        <p:grpSpPr>
          <a:xfrm>
            <a:off x="6588211" y="4895438"/>
            <a:ext cx="4290850" cy="461666"/>
            <a:chOff x="5380074" y="4895438"/>
            <a:chExt cx="4290850" cy="4616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40BD41-4012-FA45-9131-139F3C7F671C}"/>
                </a:ext>
              </a:extLst>
            </p:cNvPr>
            <p:cNvSpPr/>
            <p:nvPr/>
          </p:nvSpPr>
          <p:spPr>
            <a:xfrm>
              <a:off x="5382843" y="4895438"/>
              <a:ext cx="1170356" cy="4616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D1EF48-D14F-4D49-A532-520E9783EAFA}"/>
                </a:ext>
              </a:extLst>
            </p:cNvPr>
            <p:cNvSpPr txBox="1"/>
            <p:nvPr/>
          </p:nvSpPr>
          <p:spPr>
            <a:xfrm>
              <a:off x="5380074" y="4895439"/>
              <a:ext cx="4290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AFTER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85A8F14-DE3C-D548-B1A7-ABF235C13FB1}"/>
              </a:ext>
            </a:extLst>
          </p:cNvPr>
          <p:cNvSpPr txBox="1"/>
          <p:nvPr/>
        </p:nvSpPr>
        <p:spPr>
          <a:xfrm>
            <a:off x="472966" y="2441942"/>
            <a:ext cx="5230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STAGE OF </a:t>
            </a:r>
          </a:p>
          <a:p>
            <a:r>
              <a:rPr lang="en-US" sz="2400" b="1" dirty="0"/>
              <a:t>RESEARCH PROCESS…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CE97C2-B36C-5E49-B966-FD0F8B43AF92}"/>
              </a:ext>
            </a:extLst>
          </p:cNvPr>
          <p:cNvSpPr txBox="1"/>
          <p:nvPr/>
        </p:nvSpPr>
        <p:spPr>
          <a:xfrm>
            <a:off x="6538336" y="1337009"/>
            <a:ext cx="6039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Preregistration</a:t>
            </a:r>
          </a:p>
          <a:p>
            <a:r>
              <a:rPr lang="en-US" sz="2400" dirty="0"/>
              <a:t>Registered reports</a:t>
            </a:r>
            <a:r>
              <a:rPr lang="en-US" sz="2400" b="1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6EAD5B-5482-0F44-8216-836544A2A522}"/>
              </a:ext>
            </a:extLst>
          </p:cNvPr>
          <p:cNvSpPr txBox="1"/>
          <p:nvPr/>
        </p:nvSpPr>
        <p:spPr>
          <a:xfrm>
            <a:off x="6499101" y="3127271"/>
            <a:ext cx="603929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Documentation</a:t>
            </a:r>
          </a:p>
          <a:p>
            <a:r>
              <a:rPr lang="en-US" sz="2400" dirty="0"/>
              <a:t>Version control</a:t>
            </a:r>
          </a:p>
          <a:p>
            <a:r>
              <a:rPr lang="en-US" sz="2400" dirty="0"/>
              <a:t>Code review</a:t>
            </a:r>
          </a:p>
          <a:p>
            <a:r>
              <a:rPr lang="en-US" sz="2400" dirty="0"/>
              <a:t>Code &amp; data repositories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EA40A3-95E8-9449-ACAC-823FCBFA70A5}"/>
              </a:ext>
            </a:extLst>
          </p:cNvPr>
          <p:cNvSpPr txBox="1"/>
          <p:nvPr/>
        </p:nvSpPr>
        <p:spPr>
          <a:xfrm>
            <a:off x="6538336" y="5548193"/>
            <a:ext cx="6039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Websites &amp; Twitter</a:t>
            </a:r>
          </a:p>
          <a:p>
            <a:r>
              <a:rPr lang="en-US" sz="2400" dirty="0"/>
              <a:t>Preprints</a:t>
            </a:r>
          </a:p>
          <a:p>
            <a:r>
              <a:rPr lang="en-US" sz="2400" dirty="0"/>
              <a:t>Research output sharing platforms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0145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052BF9-9A0C-CB4E-BB8B-7ECEC9C4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BD5964-576C-7D4B-90F5-A1BCCC497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p-hacking!</a:t>
            </a:r>
          </a:p>
        </p:txBody>
      </p:sp>
    </p:spTree>
    <p:extLst>
      <p:ext uri="{BB962C8B-B14F-4D97-AF65-F5344CB8AC3E}">
        <p14:creationId xmlns:p14="http://schemas.microsoft.com/office/powerpoint/2010/main" val="297940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A54D0-5791-DD42-8DF3-C469ED2A2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6987" y="444607"/>
            <a:ext cx="10098026" cy="47767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C065A2-E716-404E-A28B-E6E2B0BABA44}"/>
              </a:ext>
            </a:extLst>
          </p:cNvPr>
          <p:cNvSpPr txBox="1"/>
          <p:nvPr/>
        </p:nvSpPr>
        <p:spPr>
          <a:xfrm>
            <a:off x="0" y="6596499"/>
            <a:ext cx="8726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Pfeifer, Jennifer (2019): Flux_Pfeifer_2019_FINAL.pdf. </a:t>
            </a:r>
            <a:r>
              <a:rPr lang="en-US" sz="1200" dirty="0" err="1"/>
              <a:t>figshare</a:t>
            </a:r>
            <a:r>
              <a:rPr lang="en-US" sz="1200" dirty="0"/>
              <a:t>. Presentation. https://</a:t>
            </a:r>
            <a:r>
              <a:rPr lang="en-US" sz="1200" dirty="0" err="1"/>
              <a:t>doi.org</a:t>
            </a:r>
            <a:r>
              <a:rPr lang="en-US" sz="1200" dirty="0"/>
              <a:t>/10.6084/m9.figshare.9848657.v2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2C3C2A-D1F2-2A43-B8A4-B7861C3D4555}"/>
              </a:ext>
            </a:extLst>
          </p:cNvPr>
          <p:cNvSpPr txBox="1"/>
          <p:nvPr/>
        </p:nvSpPr>
        <p:spPr>
          <a:xfrm>
            <a:off x="1020305" y="5493448"/>
            <a:ext cx="10151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need </a:t>
            </a:r>
            <a:r>
              <a:rPr lang="en-US" sz="2400" b="1" i="1" dirty="0"/>
              <a:t>both</a:t>
            </a:r>
            <a:r>
              <a:rPr lang="en-US" sz="2400" dirty="0"/>
              <a:t> more rigor in confirmatory analyses, </a:t>
            </a:r>
          </a:p>
          <a:p>
            <a:pPr algn="ctr"/>
            <a:r>
              <a:rPr lang="en-US" sz="2400" b="1" i="1" dirty="0"/>
              <a:t>and</a:t>
            </a:r>
            <a:r>
              <a:rPr lang="en-US" sz="2400" dirty="0"/>
              <a:t> more value accorded to exploratory analyses</a:t>
            </a:r>
          </a:p>
        </p:txBody>
      </p:sp>
    </p:spTree>
    <p:extLst>
      <p:ext uri="{BB962C8B-B14F-4D97-AF65-F5344CB8AC3E}">
        <p14:creationId xmlns:p14="http://schemas.microsoft.com/office/powerpoint/2010/main" val="2113195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D31A0-714B-9E48-9617-BEF37CF0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59EF5-442F-8C4B-B7A7-83E951E1A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Confirmatory: you know the experiment that you will run and how you will analyze the data</a:t>
            </a:r>
          </a:p>
          <a:p>
            <a:r>
              <a:rPr lang="en-US" dirty="0"/>
              <a:t>Publish your methods before you perform the experiment</a:t>
            </a:r>
          </a:p>
          <a:p>
            <a:r>
              <a:rPr lang="en-US" dirty="0"/>
              <a:t>How: upload pdf on </a:t>
            </a:r>
            <a:r>
              <a:rPr lang="en-US" dirty="0">
                <a:hlinkClick r:id="rId2"/>
              </a:rPr>
              <a:t>osf.io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Benefits: </a:t>
            </a:r>
          </a:p>
          <a:p>
            <a:pPr lvl="1"/>
            <a:r>
              <a:rPr lang="en-US" dirty="0"/>
              <a:t>Prevent p-hacking</a:t>
            </a:r>
          </a:p>
          <a:p>
            <a:pPr lvl="1"/>
            <a:r>
              <a:rPr lang="en-US" dirty="0"/>
              <a:t>Reduce flexibility in drawing a favorable conclusion</a:t>
            </a:r>
          </a:p>
          <a:p>
            <a:pPr lvl="1"/>
            <a:r>
              <a:rPr lang="en-US" dirty="0"/>
              <a:t>Build confidence!</a:t>
            </a:r>
          </a:p>
        </p:txBody>
      </p:sp>
    </p:spTree>
    <p:extLst>
      <p:ext uri="{BB962C8B-B14F-4D97-AF65-F5344CB8AC3E}">
        <p14:creationId xmlns:p14="http://schemas.microsoft.com/office/powerpoint/2010/main" val="77720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3D3822"/>
      </a:dk2>
      <a:lt2>
        <a:srgbClr val="E2E5E8"/>
      </a:lt2>
      <a:accent1>
        <a:srgbClr val="C79977"/>
      </a:accent1>
      <a:accent2>
        <a:srgbClr val="AEA265"/>
      </a:accent2>
      <a:accent3>
        <a:srgbClr val="99A771"/>
      </a:accent3>
      <a:accent4>
        <a:srgbClr val="7EB066"/>
      </a:accent4>
      <a:accent5>
        <a:srgbClr val="70AF75"/>
      </a:accent5>
      <a:accent6>
        <a:srgbClr val="66B08B"/>
      </a:accent6>
      <a:hlink>
        <a:srgbClr val="5A86A6"/>
      </a:hlink>
      <a:folHlink>
        <a:srgbClr val="828282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3179</TotalTime>
  <Words>1806</Words>
  <Application>Microsoft Macintosh PowerPoint</Application>
  <PresentationFormat>Widescreen</PresentationFormat>
  <Paragraphs>353</Paragraphs>
  <Slides>39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Calibri</vt:lpstr>
      <vt:lpstr>Calibri Light</vt:lpstr>
      <vt:lpstr>Century Gothic</vt:lpstr>
      <vt:lpstr>Consolas</vt:lpstr>
      <vt:lpstr>Elephant</vt:lpstr>
      <vt:lpstr>Gill Sans MT</vt:lpstr>
      <vt:lpstr>Helvetica Neue</vt:lpstr>
      <vt:lpstr>Open Sans</vt:lpstr>
      <vt:lpstr>BrushVTI</vt:lpstr>
      <vt:lpstr>Office Theme</vt:lpstr>
      <vt:lpstr>What is open science?</vt:lpstr>
      <vt:lpstr>What is open science?</vt:lpstr>
      <vt:lpstr>Open Science: pragmatic view</vt:lpstr>
      <vt:lpstr>Open Science: pragmatic view</vt:lpstr>
      <vt:lpstr>Open Science: pragmatic view</vt:lpstr>
      <vt:lpstr>When to open science?</vt:lpstr>
      <vt:lpstr>Registration</vt:lpstr>
      <vt:lpstr>PowerPoint Presentation</vt:lpstr>
      <vt:lpstr>Preregistration</vt:lpstr>
      <vt:lpstr>PowerPoint Presentation</vt:lpstr>
      <vt:lpstr>PowerPoint Presentation</vt:lpstr>
      <vt:lpstr>PowerPoint Presentation</vt:lpstr>
      <vt:lpstr>PowerPoint Presentation</vt:lpstr>
      <vt:lpstr>Registered reports</vt:lpstr>
      <vt:lpstr>Registered reports</vt:lpstr>
      <vt:lpstr>Registered reports</vt:lpstr>
      <vt:lpstr>Registered reports</vt:lpstr>
      <vt:lpstr>Registered reports</vt:lpstr>
      <vt:lpstr>Open Data</vt:lpstr>
      <vt:lpstr>Creating reproducible workflows</vt:lpstr>
      <vt:lpstr>Idealized Product:</vt:lpstr>
      <vt:lpstr>Documentation</vt:lpstr>
      <vt:lpstr>Documentation</vt:lpstr>
      <vt:lpstr>Documentation </vt:lpstr>
      <vt:lpstr>Documentation </vt:lpstr>
      <vt:lpstr>Version control</vt:lpstr>
      <vt:lpstr>Git: basic concepts</vt:lpstr>
      <vt:lpstr>Hosting code &amp; data online</vt:lpstr>
      <vt:lpstr>Demo</vt:lpstr>
      <vt:lpstr>Preprints</vt:lpstr>
      <vt:lpstr>Preprints</vt:lpstr>
      <vt:lpstr>Sharing (all) research outputs in a  citable, shareable, discoverable manner</vt:lpstr>
      <vt:lpstr>PowerPoint Presentation</vt:lpstr>
      <vt:lpstr>Sharing (all) research outputs in a  citable, shareable, discoverable manner</vt:lpstr>
      <vt:lpstr>Why NOT do open science?</vt:lpstr>
      <vt:lpstr>Why NOT do open science?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open science?</dc:title>
  <dc:creator>Nicholas Franklin</dc:creator>
  <cp:lastModifiedBy>Nicholas Franklin</cp:lastModifiedBy>
  <cp:revision>14</cp:revision>
  <dcterms:created xsi:type="dcterms:W3CDTF">2020-04-23T15:17:52Z</dcterms:created>
  <dcterms:modified xsi:type="dcterms:W3CDTF">2020-04-26T19:02:27Z</dcterms:modified>
</cp:coreProperties>
</file>